
<file path=[Content_Types].xml><?xml version="1.0" encoding="utf-8"?>
<Types xmlns="http://schemas.openxmlformats.org/package/2006/content-types">
  <Default Extension="jfif" ContentType="image/jpeg"/>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Lst>
  <p:notesMasterIdLst>
    <p:notesMasterId r:id="rId20"/>
  </p:notesMasterIdLst>
  <p:handoutMasterIdLst>
    <p:handoutMasterId r:id="rId21"/>
  </p:handoutMasterIdLst>
  <p:sldIdLst>
    <p:sldId id="283" r:id="rId3"/>
    <p:sldId id="303" r:id="rId4"/>
    <p:sldId id="258" r:id="rId5"/>
    <p:sldId id="284" r:id="rId6"/>
    <p:sldId id="304" r:id="rId7"/>
    <p:sldId id="305" r:id="rId8"/>
    <p:sldId id="286" r:id="rId9"/>
    <p:sldId id="292" r:id="rId10"/>
    <p:sldId id="309" r:id="rId11"/>
    <p:sldId id="294" r:id="rId12"/>
    <p:sldId id="307" r:id="rId13"/>
    <p:sldId id="279" r:id="rId14"/>
    <p:sldId id="310" r:id="rId15"/>
    <p:sldId id="299" r:id="rId16"/>
    <p:sldId id="306" r:id="rId17"/>
    <p:sldId id="295" r:id="rId18"/>
    <p:sldId id="302" r:id="rId19"/>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4CE9C392-984D-42A0-8872-0BE5FDF0BC18}">
          <p14:sldIdLst>
            <p14:sldId id="283"/>
            <p14:sldId id="303"/>
            <p14:sldId id="258"/>
            <p14:sldId id="284"/>
            <p14:sldId id="304"/>
            <p14:sldId id="305"/>
            <p14:sldId id="286"/>
            <p14:sldId id="292"/>
            <p14:sldId id="309"/>
            <p14:sldId id="294"/>
            <p14:sldId id="307"/>
            <p14:sldId id="279"/>
            <p14:sldId id="310"/>
            <p14:sldId id="299"/>
            <p14:sldId id="306"/>
            <p14:sldId id="295"/>
            <p14:sldId id="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E9C0"/>
    <a:srgbClr val="D5E9C1"/>
    <a:srgbClr val="6BAC37"/>
    <a:srgbClr val="588C35"/>
    <a:srgbClr val="1F5D05"/>
    <a:srgbClr val="009900"/>
    <a:srgbClr val="D50B48"/>
    <a:srgbClr val="3A2575"/>
    <a:srgbClr val="00B6EE"/>
    <a:srgbClr val="E68B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94" autoAdjust="0"/>
    <p:restoredTop sz="96314" autoAdjust="0"/>
  </p:normalViewPr>
  <p:slideViewPr>
    <p:cSldViewPr snapToGrid="0">
      <p:cViewPr varScale="1">
        <p:scale>
          <a:sx n="86" d="100"/>
          <a:sy n="86" d="100"/>
        </p:scale>
        <p:origin x="100" y="18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72" d="100"/>
          <a:sy n="72" d="100"/>
        </p:scale>
        <p:origin x="2724" y="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gs" Target="tags/tag1.xml"/></Relationships>
</file>

<file path=ppt/charts/_rels/chart1.xml.rels><?xml version="1.0" encoding="UTF-8" standalone="yes"?>
<Relationships xmlns="http://schemas.openxmlformats.org/package/2006/relationships"><Relationship Id="rId3" Type="http://schemas.openxmlformats.org/officeDocument/2006/relationships/oleObject" Target="file:///D:\dongzijing\&#26700;&#38754;\&#26032;&#24314;%20Microsoft%20Excel%20&#24037;&#20316;&#34920;.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zh-CN" altLang="en-US"/>
              <a:t>部分入湖河流透明度</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Sheet1!$A$4</c:f>
              <c:strCache>
                <c:ptCount val="1"/>
                <c:pt idx="0">
                  <c:v>蒋王庙沟</c:v>
                </c:pt>
              </c:strCache>
            </c:strRef>
          </c:tx>
          <c:spPr>
            <a:ln w="28575" cap="rnd">
              <a:solidFill>
                <a:schemeClr val="accent1"/>
              </a:solidFill>
              <a:round/>
            </a:ln>
            <a:effectLst/>
          </c:spPr>
          <c:marker>
            <c:symbol val="none"/>
          </c:marker>
          <c:cat>
            <c:strRef>
              <c:f>Sheet1!$B$3:$J$3</c:f>
              <c:strCache>
                <c:ptCount val="9"/>
                <c:pt idx="0">
                  <c:v>2024.04.24 10:46</c:v>
                </c:pt>
                <c:pt idx="1">
                  <c:v>2024.03.08 11:28</c:v>
                </c:pt>
                <c:pt idx="2">
                  <c:v>2024.02.02 10:51</c:v>
                </c:pt>
                <c:pt idx="3">
                  <c:v>2024.01.05 11:07</c:v>
                </c:pt>
                <c:pt idx="4">
                  <c:v>2023.12.20 11:48</c:v>
                </c:pt>
                <c:pt idx="5">
                  <c:v>2023.11.01 11:00</c:v>
                </c:pt>
                <c:pt idx="6">
                  <c:v>2023.10.13 10:48</c:v>
                </c:pt>
                <c:pt idx="7">
                  <c:v>2023.09.05 10:59</c:v>
                </c:pt>
                <c:pt idx="8">
                  <c:v>2023.08.19 11:00</c:v>
                </c:pt>
              </c:strCache>
            </c:strRef>
          </c:cat>
          <c:val>
            <c:numRef>
              <c:f>Sheet1!$B$4:$J$4</c:f>
              <c:numCache>
                <c:formatCode>General</c:formatCode>
                <c:ptCount val="9"/>
                <c:pt idx="0">
                  <c:v>88</c:v>
                </c:pt>
                <c:pt idx="1">
                  <c:v>74</c:v>
                </c:pt>
                <c:pt idx="2">
                  <c:v>73</c:v>
                </c:pt>
                <c:pt idx="3">
                  <c:v>64</c:v>
                </c:pt>
                <c:pt idx="4">
                  <c:v>68</c:v>
                </c:pt>
                <c:pt idx="5">
                  <c:v>62</c:v>
                </c:pt>
                <c:pt idx="6">
                  <c:v>54</c:v>
                </c:pt>
                <c:pt idx="7">
                  <c:v>89</c:v>
                </c:pt>
                <c:pt idx="8">
                  <c:v>69</c:v>
                </c:pt>
              </c:numCache>
            </c:numRef>
          </c:val>
          <c:smooth val="0"/>
          <c:extLst>
            <c:ext xmlns:c16="http://schemas.microsoft.com/office/drawing/2014/chart" uri="{C3380CC4-5D6E-409C-BE32-E72D297353CC}">
              <c16:uniqueId val="{00000000-C6B2-4D40-AA2F-83B5D73E6915}"/>
            </c:ext>
          </c:extLst>
        </c:ser>
        <c:ser>
          <c:idx val="1"/>
          <c:order val="1"/>
          <c:tx>
            <c:strRef>
              <c:f>Sheet1!$A$5</c:f>
              <c:strCache>
                <c:ptCount val="1"/>
                <c:pt idx="0">
                  <c:v>王家湾沟</c:v>
                </c:pt>
              </c:strCache>
            </c:strRef>
          </c:tx>
          <c:spPr>
            <a:ln w="28575" cap="rnd">
              <a:solidFill>
                <a:schemeClr val="accent2"/>
              </a:solidFill>
              <a:round/>
            </a:ln>
            <a:effectLst/>
          </c:spPr>
          <c:marker>
            <c:symbol val="none"/>
          </c:marker>
          <c:cat>
            <c:strRef>
              <c:f>Sheet1!$B$3:$J$3</c:f>
              <c:strCache>
                <c:ptCount val="9"/>
                <c:pt idx="0">
                  <c:v>2024.04.24 10:46</c:v>
                </c:pt>
                <c:pt idx="1">
                  <c:v>2024.03.08 11:28</c:v>
                </c:pt>
                <c:pt idx="2">
                  <c:v>2024.02.02 10:51</c:v>
                </c:pt>
                <c:pt idx="3">
                  <c:v>2024.01.05 11:07</c:v>
                </c:pt>
                <c:pt idx="4">
                  <c:v>2023.12.20 11:48</c:v>
                </c:pt>
                <c:pt idx="5">
                  <c:v>2023.11.01 11:00</c:v>
                </c:pt>
                <c:pt idx="6">
                  <c:v>2023.10.13 10:48</c:v>
                </c:pt>
                <c:pt idx="7">
                  <c:v>2023.09.05 10:59</c:v>
                </c:pt>
                <c:pt idx="8">
                  <c:v>2023.08.19 11:00</c:v>
                </c:pt>
              </c:strCache>
            </c:strRef>
          </c:cat>
          <c:val>
            <c:numRef>
              <c:f>Sheet1!$B$5:$J$5</c:f>
              <c:numCache>
                <c:formatCode>General</c:formatCode>
                <c:ptCount val="9"/>
                <c:pt idx="0">
                  <c:v>36</c:v>
                </c:pt>
                <c:pt idx="1">
                  <c:v>37</c:v>
                </c:pt>
                <c:pt idx="2">
                  <c:v>36</c:v>
                </c:pt>
                <c:pt idx="3">
                  <c:v>40</c:v>
                </c:pt>
                <c:pt idx="4">
                  <c:v>25</c:v>
                </c:pt>
                <c:pt idx="5">
                  <c:v>36</c:v>
                </c:pt>
                <c:pt idx="6">
                  <c:v>26</c:v>
                </c:pt>
                <c:pt idx="7">
                  <c:v>28</c:v>
                </c:pt>
                <c:pt idx="8">
                  <c:v>30</c:v>
                </c:pt>
              </c:numCache>
            </c:numRef>
          </c:val>
          <c:smooth val="0"/>
          <c:extLst>
            <c:ext xmlns:c16="http://schemas.microsoft.com/office/drawing/2014/chart" uri="{C3380CC4-5D6E-409C-BE32-E72D297353CC}">
              <c16:uniqueId val="{00000001-C6B2-4D40-AA2F-83B5D73E6915}"/>
            </c:ext>
          </c:extLst>
        </c:ser>
        <c:ser>
          <c:idx val="2"/>
          <c:order val="2"/>
          <c:tx>
            <c:strRef>
              <c:f>Sheet1!$A$6</c:f>
              <c:strCache>
                <c:ptCount val="1"/>
                <c:pt idx="0">
                  <c:v>西北护城河</c:v>
                </c:pt>
              </c:strCache>
            </c:strRef>
          </c:tx>
          <c:spPr>
            <a:ln w="28575" cap="rnd">
              <a:solidFill>
                <a:schemeClr val="accent3"/>
              </a:solidFill>
              <a:round/>
            </a:ln>
            <a:effectLst/>
          </c:spPr>
          <c:marker>
            <c:symbol val="none"/>
          </c:marker>
          <c:cat>
            <c:strRef>
              <c:f>Sheet1!$B$3:$J$3</c:f>
              <c:strCache>
                <c:ptCount val="9"/>
                <c:pt idx="0">
                  <c:v>2024.04.24 10:46</c:v>
                </c:pt>
                <c:pt idx="1">
                  <c:v>2024.03.08 11:28</c:v>
                </c:pt>
                <c:pt idx="2">
                  <c:v>2024.02.02 10:51</c:v>
                </c:pt>
                <c:pt idx="3">
                  <c:v>2024.01.05 11:07</c:v>
                </c:pt>
                <c:pt idx="4">
                  <c:v>2023.12.20 11:48</c:v>
                </c:pt>
                <c:pt idx="5">
                  <c:v>2023.11.01 11:00</c:v>
                </c:pt>
                <c:pt idx="6">
                  <c:v>2023.10.13 10:48</c:v>
                </c:pt>
                <c:pt idx="7">
                  <c:v>2023.09.05 10:59</c:v>
                </c:pt>
                <c:pt idx="8">
                  <c:v>2023.08.19 11:00</c:v>
                </c:pt>
              </c:strCache>
            </c:strRef>
          </c:cat>
          <c:val>
            <c:numRef>
              <c:f>Sheet1!$B$6:$J$6</c:f>
              <c:numCache>
                <c:formatCode>General</c:formatCode>
                <c:ptCount val="9"/>
                <c:pt idx="0">
                  <c:v>74</c:v>
                </c:pt>
                <c:pt idx="1">
                  <c:v>51</c:v>
                </c:pt>
                <c:pt idx="2">
                  <c:v>62</c:v>
                </c:pt>
                <c:pt idx="3">
                  <c:v>96</c:v>
                </c:pt>
                <c:pt idx="4">
                  <c:v>80</c:v>
                </c:pt>
                <c:pt idx="5">
                  <c:v>77</c:v>
                </c:pt>
                <c:pt idx="6">
                  <c:v>63</c:v>
                </c:pt>
                <c:pt idx="7">
                  <c:v>83</c:v>
                </c:pt>
                <c:pt idx="8">
                  <c:v>67</c:v>
                </c:pt>
              </c:numCache>
            </c:numRef>
          </c:val>
          <c:smooth val="0"/>
          <c:extLst>
            <c:ext xmlns:c16="http://schemas.microsoft.com/office/drawing/2014/chart" uri="{C3380CC4-5D6E-409C-BE32-E72D297353CC}">
              <c16:uniqueId val="{00000002-C6B2-4D40-AA2F-83B5D73E6915}"/>
            </c:ext>
          </c:extLst>
        </c:ser>
        <c:ser>
          <c:idx val="3"/>
          <c:order val="3"/>
          <c:tx>
            <c:strRef>
              <c:f>Sheet1!$A$7</c:f>
              <c:strCache>
                <c:ptCount val="1"/>
                <c:pt idx="0">
                  <c:v>东洼子沟</c:v>
                </c:pt>
              </c:strCache>
            </c:strRef>
          </c:tx>
          <c:spPr>
            <a:ln w="28575" cap="rnd">
              <a:solidFill>
                <a:schemeClr val="accent4"/>
              </a:solidFill>
              <a:round/>
            </a:ln>
            <a:effectLst/>
          </c:spPr>
          <c:marker>
            <c:symbol val="none"/>
          </c:marker>
          <c:cat>
            <c:strRef>
              <c:f>Sheet1!$B$3:$J$3</c:f>
              <c:strCache>
                <c:ptCount val="9"/>
                <c:pt idx="0">
                  <c:v>2024.04.24 10:46</c:v>
                </c:pt>
                <c:pt idx="1">
                  <c:v>2024.03.08 11:28</c:v>
                </c:pt>
                <c:pt idx="2">
                  <c:v>2024.02.02 10:51</c:v>
                </c:pt>
                <c:pt idx="3">
                  <c:v>2024.01.05 11:07</c:v>
                </c:pt>
                <c:pt idx="4">
                  <c:v>2023.12.20 11:48</c:v>
                </c:pt>
                <c:pt idx="5">
                  <c:v>2023.11.01 11:00</c:v>
                </c:pt>
                <c:pt idx="6">
                  <c:v>2023.10.13 10:48</c:v>
                </c:pt>
                <c:pt idx="7">
                  <c:v>2023.09.05 10:59</c:v>
                </c:pt>
                <c:pt idx="8">
                  <c:v>2023.08.19 11:00</c:v>
                </c:pt>
              </c:strCache>
            </c:strRef>
          </c:cat>
          <c:val>
            <c:numRef>
              <c:f>Sheet1!$B$7:$J$7</c:f>
              <c:numCache>
                <c:formatCode>General</c:formatCode>
                <c:ptCount val="9"/>
                <c:pt idx="0">
                  <c:v>38</c:v>
                </c:pt>
                <c:pt idx="1">
                  <c:v>18</c:v>
                </c:pt>
                <c:pt idx="2">
                  <c:v>36</c:v>
                </c:pt>
                <c:pt idx="3">
                  <c:v>26</c:v>
                </c:pt>
                <c:pt idx="4">
                  <c:v>30</c:v>
                </c:pt>
                <c:pt idx="5">
                  <c:v>39</c:v>
                </c:pt>
                <c:pt idx="6">
                  <c:v>37</c:v>
                </c:pt>
                <c:pt idx="7">
                  <c:v>42</c:v>
                </c:pt>
                <c:pt idx="8">
                  <c:v>65</c:v>
                </c:pt>
              </c:numCache>
            </c:numRef>
          </c:val>
          <c:smooth val="0"/>
          <c:extLst>
            <c:ext xmlns:c16="http://schemas.microsoft.com/office/drawing/2014/chart" uri="{C3380CC4-5D6E-409C-BE32-E72D297353CC}">
              <c16:uniqueId val="{00000003-C6B2-4D40-AA2F-83B5D73E6915}"/>
            </c:ext>
          </c:extLst>
        </c:ser>
        <c:ser>
          <c:idx val="4"/>
          <c:order val="4"/>
          <c:tx>
            <c:strRef>
              <c:f>Sheet1!$A$8</c:f>
              <c:strCache>
                <c:ptCount val="1"/>
                <c:pt idx="0">
                  <c:v>西洼子沟</c:v>
                </c:pt>
              </c:strCache>
            </c:strRef>
          </c:tx>
          <c:spPr>
            <a:ln w="28575" cap="rnd">
              <a:solidFill>
                <a:schemeClr val="accent5"/>
              </a:solidFill>
              <a:round/>
            </a:ln>
            <a:effectLst/>
          </c:spPr>
          <c:marker>
            <c:symbol val="none"/>
          </c:marker>
          <c:cat>
            <c:strRef>
              <c:f>Sheet1!$B$3:$J$3</c:f>
              <c:strCache>
                <c:ptCount val="9"/>
                <c:pt idx="0">
                  <c:v>2024.04.24 10:46</c:v>
                </c:pt>
                <c:pt idx="1">
                  <c:v>2024.03.08 11:28</c:v>
                </c:pt>
                <c:pt idx="2">
                  <c:v>2024.02.02 10:51</c:v>
                </c:pt>
                <c:pt idx="3">
                  <c:v>2024.01.05 11:07</c:v>
                </c:pt>
                <c:pt idx="4">
                  <c:v>2023.12.20 11:48</c:v>
                </c:pt>
                <c:pt idx="5">
                  <c:v>2023.11.01 11:00</c:v>
                </c:pt>
                <c:pt idx="6">
                  <c:v>2023.10.13 10:48</c:v>
                </c:pt>
                <c:pt idx="7">
                  <c:v>2023.09.05 10:59</c:v>
                </c:pt>
                <c:pt idx="8">
                  <c:v>2023.08.19 11:00</c:v>
                </c:pt>
              </c:strCache>
            </c:strRef>
          </c:cat>
          <c:val>
            <c:numRef>
              <c:f>Sheet1!$B$8:$J$8</c:f>
              <c:numCache>
                <c:formatCode>General</c:formatCode>
                <c:ptCount val="9"/>
                <c:pt idx="0">
                  <c:v>40</c:v>
                </c:pt>
                <c:pt idx="1">
                  <c:v>43</c:v>
                </c:pt>
                <c:pt idx="2">
                  <c:v>38</c:v>
                </c:pt>
                <c:pt idx="3">
                  <c:v>23</c:v>
                </c:pt>
                <c:pt idx="4">
                  <c:v>48</c:v>
                </c:pt>
                <c:pt idx="5">
                  <c:v>52</c:v>
                </c:pt>
                <c:pt idx="6">
                  <c:v>53</c:v>
                </c:pt>
                <c:pt idx="7">
                  <c:v>53</c:v>
                </c:pt>
                <c:pt idx="8">
                  <c:v>39</c:v>
                </c:pt>
              </c:numCache>
            </c:numRef>
          </c:val>
          <c:smooth val="0"/>
          <c:extLst>
            <c:ext xmlns:c16="http://schemas.microsoft.com/office/drawing/2014/chart" uri="{C3380CC4-5D6E-409C-BE32-E72D297353CC}">
              <c16:uniqueId val="{00000004-C6B2-4D40-AA2F-83B5D73E6915}"/>
            </c:ext>
          </c:extLst>
        </c:ser>
        <c:ser>
          <c:idx val="5"/>
          <c:order val="5"/>
          <c:tx>
            <c:strRef>
              <c:f>Sheet1!$A$9</c:f>
              <c:strCache>
                <c:ptCount val="1"/>
                <c:pt idx="0">
                  <c:v>百水河（玄武段）</c:v>
                </c:pt>
              </c:strCache>
            </c:strRef>
          </c:tx>
          <c:spPr>
            <a:ln w="28575" cap="rnd">
              <a:solidFill>
                <a:schemeClr val="accent6"/>
              </a:solidFill>
              <a:round/>
            </a:ln>
            <a:effectLst/>
          </c:spPr>
          <c:marker>
            <c:symbol val="none"/>
          </c:marker>
          <c:cat>
            <c:strRef>
              <c:f>Sheet1!$B$3:$J$3</c:f>
              <c:strCache>
                <c:ptCount val="9"/>
                <c:pt idx="0">
                  <c:v>2024.04.24 10:46</c:v>
                </c:pt>
                <c:pt idx="1">
                  <c:v>2024.03.08 11:28</c:v>
                </c:pt>
                <c:pt idx="2">
                  <c:v>2024.02.02 10:51</c:v>
                </c:pt>
                <c:pt idx="3">
                  <c:v>2024.01.05 11:07</c:v>
                </c:pt>
                <c:pt idx="4">
                  <c:v>2023.12.20 11:48</c:v>
                </c:pt>
                <c:pt idx="5">
                  <c:v>2023.11.01 11:00</c:v>
                </c:pt>
                <c:pt idx="6">
                  <c:v>2023.10.13 10:48</c:v>
                </c:pt>
                <c:pt idx="7">
                  <c:v>2023.09.05 10:59</c:v>
                </c:pt>
                <c:pt idx="8">
                  <c:v>2023.08.19 11:00</c:v>
                </c:pt>
              </c:strCache>
            </c:strRef>
          </c:cat>
          <c:val>
            <c:numRef>
              <c:f>Sheet1!$B$9:$J$9</c:f>
              <c:numCache>
                <c:formatCode>General</c:formatCode>
                <c:ptCount val="9"/>
                <c:pt idx="0">
                  <c:v>84</c:v>
                </c:pt>
                <c:pt idx="1">
                  <c:v>67</c:v>
                </c:pt>
                <c:pt idx="2">
                  <c:v>64</c:v>
                </c:pt>
                <c:pt idx="3">
                  <c:v>45</c:v>
                </c:pt>
                <c:pt idx="4">
                  <c:v>56</c:v>
                </c:pt>
                <c:pt idx="5">
                  <c:v>54</c:v>
                </c:pt>
                <c:pt idx="6">
                  <c:v>57</c:v>
                </c:pt>
                <c:pt idx="7">
                  <c:v>53</c:v>
                </c:pt>
                <c:pt idx="8">
                  <c:v>61</c:v>
                </c:pt>
              </c:numCache>
            </c:numRef>
          </c:val>
          <c:smooth val="0"/>
          <c:extLst>
            <c:ext xmlns:c16="http://schemas.microsoft.com/office/drawing/2014/chart" uri="{C3380CC4-5D6E-409C-BE32-E72D297353CC}">
              <c16:uniqueId val="{00000005-C6B2-4D40-AA2F-83B5D73E6915}"/>
            </c:ext>
          </c:extLst>
        </c:ser>
        <c:dLbls>
          <c:showLegendKey val="0"/>
          <c:showVal val="0"/>
          <c:showCatName val="0"/>
          <c:showSerName val="0"/>
          <c:showPercent val="0"/>
          <c:showBubbleSize val="0"/>
        </c:dLbls>
        <c:smooth val="0"/>
        <c:axId val="657404335"/>
        <c:axId val="657399055"/>
      </c:lineChart>
      <c:catAx>
        <c:axId val="6574043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57399055"/>
        <c:crosses val="autoZero"/>
        <c:auto val="1"/>
        <c:lblAlgn val="ctr"/>
        <c:lblOffset val="100"/>
        <c:noMultiLvlLbl val="0"/>
      </c:catAx>
      <c:valAx>
        <c:axId val="65739905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65740433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7ECB47DB-E611-3E0F-8F35-D445F9B41DD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F07BEE6C-6D5C-1D0B-C3AA-251C62448A5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A87E6F3-4619-4C0B-91D7-FE90C0AD75FD}" type="datetimeFigureOut">
              <a:rPr lang="zh-CN" altLang="en-US" smtClean="0"/>
              <a:t>2024/6/12</a:t>
            </a:fld>
            <a:endParaRPr lang="zh-CN" altLang="en-US"/>
          </a:p>
        </p:txBody>
      </p:sp>
      <p:sp>
        <p:nvSpPr>
          <p:cNvPr id="4" name="页脚占位符 3">
            <a:extLst>
              <a:ext uri="{FF2B5EF4-FFF2-40B4-BE49-F238E27FC236}">
                <a16:creationId xmlns:a16="http://schemas.microsoft.com/office/drawing/2014/main" id="{25B32E90-B9E1-42BB-5ADB-16B8902991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FF68E9CD-1D04-6A51-C76A-F3B745245C7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A824A6F-E892-45E5-AD90-C96724324DD4}" type="slidenum">
              <a:rPr lang="zh-CN" altLang="en-US" smtClean="0"/>
              <a:t>‹#›</a:t>
            </a:fld>
            <a:endParaRPr lang="zh-CN" altLang="en-US"/>
          </a:p>
        </p:txBody>
      </p:sp>
    </p:spTree>
    <p:extLst>
      <p:ext uri="{BB962C8B-B14F-4D97-AF65-F5344CB8AC3E}">
        <p14:creationId xmlns:p14="http://schemas.microsoft.com/office/powerpoint/2010/main" val="75077755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jpe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jfif>
</file>

<file path=ppt/media/image6.jfi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6D67DF-CF82-44E4-9FB6-564B8C4C207B}" type="datetimeFigureOut">
              <a:rPr lang="zh-CN" altLang="en-US" smtClean="0"/>
              <a:t>2024/6/12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3751E1-17AB-487A-80A7-25A0F24E0602}" type="slidenum">
              <a:rPr lang="zh-CN" altLang="en-US" smtClean="0"/>
              <a:t>‹#›</a:t>
            </a:fld>
            <a:endParaRPr lang="zh-CN" altLang="en-US"/>
          </a:p>
        </p:txBody>
      </p:sp>
    </p:spTree>
    <p:extLst>
      <p:ext uri="{BB962C8B-B14F-4D97-AF65-F5344CB8AC3E}">
        <p14:creationId xmlns:p14="http://schemas.microsoft.com/office/powerpoint/2010/main" val="27547736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D3751E1-17AB-487A-80A7-25A0F24E0602}" type="slidenum">
              <a:rPr lang="zh-CN" altLang="en-US" smtClean="0"/>
              <a:t>1</a:t>
            </a:fld>
            <a:endParaRPr lang="zh-CN" altLang="en-US"/>
          </a:p>
        </p:txBody>
      </p:sp>
    </p:spTree>
    <p:extLst>
      <p:ext uri="{BB962C8B-B14F-4D97-AF65-F5344CB8AC3E}">
        <p14:creationId xmlns:p14="http://schemas.microsoft.com/office/powerpoint/2010/main" val="23711621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p:cNvSpPr>
            <a:spLocks noGrp="1" noRot="1" noChangeAspect="1" noTextEdit="1"/>
          </p:cNvSpPr>
          <p:nvPr>
            <p:ph type="sldImg"/>
          </p:nvPr>
        </p:nvSpPr>
        <p:spPr bwMode="auto">
          <a:noFill/>
          <a:ln>
            <a:solidFill>
              <a:srgbClr val="000000"/>
            </a:solidFill>
            <a:miter lim="800000"/>
            <a:headEnd/>
            <a:tailEnd/>
          </a:ln>
        </p:spPr>
      </p:sp>
      <p:sp>
        <p:nvSpPr>
          <p:cNvPr id="81922" name="Rectangle 3"/>
          <p:cNvSpPr>
            <a:spLocks noGrp="1"/>
          </p:cNvSpPr>
          <p:nvPr>
            <p:ph type="body" idx="1"/>
          </p:nvPr>
        </p:nvSpPr>
        <p:spPr bwMode="auto">
          <a:noFill/>
        </p:spPr>
        <p:txBody>
          <a:bodyPr/>
          <a:lstStyle/>
          <a:p>
            <a:endParaRPr lang="zh-CN" altLang="en-US"/>
          </a:p>
        </p:txBody>
      </p:sp>
    </p:spTree>
    <p:extLst>
      <p:ext uri="{BB962C8B-B14F-4D97-AF65-F5344CB8AC3E}">
        <p14:creationId xmlns:p14="http://schemas.microsoft.com/office/powerpoint/2010/main" val="658931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幻灯片图像占位符 1"/>
          <p:cNvSpPr>
            <a:spLocks noGrp="1" noRot="1" noChangeAspect="1"/>
          </p:cNvSpPr>
          <p:nvPr>
            <p:ph type="sldImg"/>
          </p:nvPr>
        </p:nvSpPr>
        <p:spPr bwMode="auto">
          <a:noFill/>
          <a:ln>
            <a:solidFill>
              <a:srgbClr val="000000"/>
            </a:solidFill>
            <a:miter lim="800000"/>
            <a:headEnd/>
            <a:tailEnd/>
          </a:ln>
        </p:spPr>
      </p:sp>
      <p:sp>
        <p:nvSpPr>
          <p:cNvPr id="69634" name="备注占位符 2"/>
          <p:cNvSpPr>
            <a:spLocks noGrp="1"/>
          </p:cNvSpPr>
          <p:nvPr>
            <p:ph type="body" idx="1"/>
          </p:nvPr>
        </p:nvSpPr>
        <p:spPr bwMode="auto">
          <a:noFill/>
        </p:spPr>
        <p:txBody>
          <a:bodyPr/>
          <a:lstStyle/>
          <a:p>
            <a:pPr eaLnBrk="1" hangingPunct="1"/>
            <a:endParaRPr lang="zh-CN" altLang="en-US"/>
          </a:p>
        </p:txBody>
      </p:sp>
      <p:sp>
        <p:nvSpPr>
          <p:cNvPr id="4" name="灯片编号占位符 3"/>
          <p:cNvSpPr>
            <a:spLocks noGrp="1"/>
          </p:cNvSpPr>
          <p:nvPr>
            <p:ph type="sldNum" sz="quarter" idx="5"/>
          </p:nvPr>
        </p:nvSpPr>
        <p:spPr/>
        <p:txBody>
          <a:bodyPr/>
          <a:lstStyle/>
          <a:p>
            <a:pPr marL="0" marR="0" lvl="0" indent="0" algn="r" defTabSz="967801" rtl="0" eaLnBrk="1" fontAlgn="auto" latinLnBrk="0" hangingPunct="1">
              <a:lnSpc>
                <a:spcPct val="100000"/>
              </a:lnSpc>
              <a:spcBef>
                <a:spcPts val="0"/>
              </a:spcBef>
              <a:spcAft>
                <a:spcPts val="0"/>
              </a:spcAft>
              <a:buClrTx/>
              <a:buSzTx/>
              <a:buFontTx/>
              <a:buNone/>
              <a:tabLst/>
              <a:defRPr/>
            </a:pPr>
            <a:fld id="{B7877438-1A4B-4E47-B565-F76AA91B11E6}"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67801"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086375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幻灯片图像占位符 1"/>
          <p:cNvSpPr>
            <a:spLocks noGrp="1" noRot="1" noChangeAspect="1"/>
          </p:cNvSpPr>
          <p:nvPr>
            <p:ph type="sldImg"/>
          </p:nvPr>
        </p:nvSpPr>
        <p:spPr bwMode="auto">
          <a:noFill/>
          <a:ln>
            <a:solidFill>
              <a:srgbClr val="000000"/>
            </a:solidFill>
            <a:miter lim="800000"/>
            <a:headEnd/>
            <a:tailEnd/>
          </a:ln>
        </p:spPr>
      </p:sp>
      <p:sp>
        <p:nvSpPr>
          <p:cNvPr id="69634" name="备注占位符 2"/>
          <p:cNvSpPr>
            <a:spLocks noGrp="1"/>
          </p:cNvSpPr>
          <p:nvPr>
            <p:ph type="body" idx="1"/>
          </p:nvPr>
        </p:nvSpPr>
        <p:spPr bwMode="auto">
          <a:noFill/>
        </p:spPr>
        <p:txBody>
          <a:bodyPr/>
          <a:lstStyle/>
          <a:p>
            <a:pPr eaLnBrk="1" hangingPunct="1"/>
            <a:endParaRPr lang="zh-CN" altLang="en-US"/>
          </a:p>
        </p:txBody>
      </p:sp>
      <p:sp>
        <p:nvSpPr>
          <p:cNvPr id="4" name="灯片编号占位符 3"/>
          <p:cNvSpPr>
            <a:spLocks noGrp="1"/>
          </p:cNvSpPr>
          <p:nvPr>
            <p:ph type="sldNum" sz="quarter" idx="5"/>
          </p:nvPr>
        </p:nvSpPr>
        <p:spPr/>
        <p:txBody>
          <a:bodyPr/>
          <a:lstStyle/>
          <a:p>
            <a:pPr marL="0" marR="0" lvl="0" indent="0" algn="r" defTabSz="967801" rtl="0" eaLnBrk="1" fontAlgn="auto" latinLnBrk="0" hangingPunct="1">
              <a:lnSpc>
                <a:spcPct val="100000"/>
              </a:lnSpc>
              <a:spcBef>
                <a:spcPts val="0"/>
              </a:spcBef>
              <a:spcAft>
                <a:spcPts val="0"/>
              </a:spcAft>
              <a:buClrTx/>
              <a:buSzTx/>
              <a:buFontTx/>
              <a:buNone/>
              <a:tabLst/>
              <a:defRPr/>
            </a:pPr>
            <a:fld id="{B7877438-1A4B-4E47-B565-F76AA91B11E6}"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67801"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8407391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幻灯片图像占位符 1"/>
          <p:cNvSpPr>
            <a:spLocks noGrp="1" noRot="1" noChangeAspect="1"/>
          </p:cNvSpPr>
          <p:nvPr>
            <p:ph type="sldImg"/>
          </p:nvPr>
        </p:nvSpPr>
        <p:spPr bwMode="auto">
          <a:noFill/>
          <a:ln>
            <a:solidFill>
              <a:srgbClr val="000000"/>
            </a:solidFill>
            <a:miter lim="800000"/>
            <a:headEnd/>
            <a:tailEnd/>
          </a:ln>
        </p:spPr>
      </p:sp>
      <p:sp>
        <p:nvSpPr>
          <p:cNvPr id="63490" name="备注占位符 2"/>
          <p:cNvSpPr>
            <a:spLocks noGrp="1"/>
          </p:cNvSpPr>
          <p:nvPr>
            <p:ph type="body" idx="1"/>
          </p:nvPr>
        </p:nvSpPr>
        <p:spPr bwMode="auto">
          <a:noFill/>
        </p:spPr>
        <p:txBody>
          <a:bodyPr/>
          <a:lstStyle/>
          <a:p>
            <a:pPr eaLnBrk="1" hangingPunct="1"/>
            <a:endParaRPr lang="zh-CN" altLang="en-US"/>
          </a:p>
        </p:txBody>
      </p:sp>
      <p:sp>
        <p:nvSpPr>
          <p:cNvPr id="4" name="灯片编号占位符 3"/>
          <p:cNvSpPr>
            <a:spLocks noGrp="1"/>
          </p:cNvSpPr>
          <p:nvPr>
            <p:ph type="sldNum" sz="quarter" idx="5"/>
          </p:nvPr>
        </p:nvSpPr>
        <p:spPr/>
        <p:txBody>
          <a:bodyPr/>
          <a:lstStyle/>
          <a:p>
            <a:pPr marL="0" marR="0" lvl="0" indent="0" algn="r" defTabSz="967801" rtl="0" eaLnBrk="1" fontAlgn="auto" latinLnBrk="0" hangingPunct="1">
              <a:lnSpc>
                <a:spcPct val="100000"/>
              </a:lnSpc>
              <a:spcBef>
                <a:spcPts val="0"/>
              </a:spcBef>
              <a:spcAft>
                <a:spcPts val="0"/>
              </a:spcAft>
              <a:buClrTx/>
              <a:buSzTx/>
              <a:buFontTx/>
              <a:buNone/>
              <a:tabLst/>
              <a:defRPr/>
            </a:pPr>
            <a:fld id="{9F720370-682F-45A9-9D93-B08A09B88A3B}"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67801"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631268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2"/>
          <p:cNvSpPr>
            <a:spLocks noGrp="1" noRot="1" noChangeAspect="1" noTextEdit="1"/>
          </p:cNvSpPr>
          <p:nvPr>
            <p:ph type="sldImg"/>
          </p:nvPr>
        </p:nvSpPr>
        <p:spPr bwMode="auto">
          <a:noFill/>
          <a:ln>
            <a:solidFill>
              <a:srgbClr val="000000"/>
            </a:solidFill>
            <a:miter lim="800000"/>
            <a:headEnd/>
            <a:tailEnd/>
          </a:ln>
        </p:spPr>
      </p:sp>
      <p:sp>
        <p:nvSpPr>
          <p:cNvPr id="73730" name="Rectangle 3"/>
          <p:cNvSpPr>
            <a:spLocks noGrp="1"/>
          </p:cNvSpPr>
          <p:nvPr>
            <p:ph type="body" idx="1"/>
          </p:nvPr>
        </p:nvSpPr>
        <p:spPr bwMode="auto">
          <a:noFill/>
        </p:spPr>
        <p:txBody>
          <a:bodyPr/>
          <a:lstStyle/>
          <a:p>
            <a:endParaRPr lang="zh-CN" altLang="en-US"/>
          </a:p>
        </p:txBody>
      </p:sp>
    </p:spTree>
    <p:extLst>
      <p:ext uri="{BB962C8B-B14F-4D97-AF65-F5344CB8AC3E}">
        <p14:creationId xmlns:p14="http://schemas.microsoft.com/office/powerpoint/2010/main" val="22569880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2"/>
          <p:cNvSpPr>
            <a:spLocks noGrp="1" noRot="1" noChangeAspect="1" noTextEdit="1"/>
          </p:cNvSpPr>
          <p:nvPr>
            <p:ph type="sldImg"/>
          </p:nvPr>
        </p:nvSpPr>
        <p:spPr bwMode="auto">
          <a:noFill/>
          <a:ln>
            <a:solidFill>
              <a:srgbClr val="000000"/>
            </a:solidFill>
            <a:miter lim="800000"/>
            <a:headEnd/>
            <a:tailEnd/>
          </a:ln>
        </p:spPr>
      </p:sp>
      <p:sp>
        <p:nvSpPr>
          <p:cNvPr id="73730" name="Rectangle 3"/>
          <p:cNvSpPr>
            <a:spLocks noGrp="1"/>
          </p:cNvSpPr>
          <p:nvPr>
            <p:ph type="body" idx="1"/>
          </p:nvPr>
        </p:nvSpPr>
        <p:spPr bwMode="auto">
          <a:noFill/>
        </p:spPr>
        <p:txBody>
          <a:bodyPr/>
          <a:lstStyle/>
          <a:p>
            <a:endParaRPr lang="zh-CN" altLang="en-US"/>
          </a:p>
        </p:txBody>
      </p:sp>
    </p:spTree>
    <p:extLst>
      <p:ext uri="{BB962C8B-B14F-4D97-AF65-F5344CB8AC3E}">
        <p14:creationId xmlns:p14="http://schemas.microsoft.com/office/powerpoint/2010/main" val="1617949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2"/>
          <p:cNvSpPr>
            <a:spLocks noGrp="1" noRot="1" noChangeAspect="1" noTextEdit="1"/>
          </p:cNvSpPr>
          <p:nvPr>
            <p:ph type="sldImg"/>
          </p:nvPr>
        </p:nvSpPr>
        <p:spPr bwMode="auto">
          <a:noFill/>
          <a:ln>
            <a:solidFill>
              <a:srgbClr val="000000"/>
            </a:solidFill>
            <a:miter lim="800000"/>
            <a:headEnd/>
            <a:tailEnd/>
          </a:ln>
        </p:spPr>
      </p:sp>
      <p:sp>
        <p:nvSpPr>
          <p:cNvPr id="79874" name="Rectangle 3"/>
          <p:cNvSpPr>
            <a:spLocks noGrp="1"/>
          </p:cNvSpPr>
          <p:nvPr>
            <p:ph type="body" idx="1"/>
          </p:nvPr>
        </p:nvSpPr>
        <p:spPr bwMode="auto">
          <a:noFill/>
        </p:spPr>
        <p:txBody>
          <a:bodyPr/>
          <a:lstStyle/>
          <a:p>
            <a:endParaRPr lang="zh-CN" altLang="en-US"/>
          </a:p>
        </p:txBody>
      </p:sp>
    </p:spTree>
    <p:extLst>
      <p:ext uri="{BB962C8B-B14F-4D97-AF65-F5344CB8AC3E}">
        <p14:creationId xmlns:p14="http://schemas.microsoft.com/office/powerpoint/2010/main" val="2412123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p:cNvSpPr>
            <a:spLocks noGrp="1" noRot="1" noChangeAspect="1" noTextEdit="1"/>
          </p:cNvSpPr>
          <p:nvPr>
            <p:ph type="sldImg"/>
          </p:nvPr>
        </p:nvSpPr>
        <p:spPr bwMode="auto">
          <a:noFill/>
          <a:ln>
            <a:solidFill>
              <a:srgbClr val="000000"/>
            </a:solidFill>
            <a:miter lim="800000"/>
            <a:headEnd/>
            <a:tailEnd/>
          </a:ln>
        </p:spPr>
      </p:sp>
      <p:sp>
        <p:nvSpPr>
          <p:cNvPr id="55298" name="Rectangle 3"/>
          <p:cNvSpPr>
            <a:spLocks noGrp="1"/>
          </p:cNvSpPr>
          <p:nvPr>
            <p:ph type="body" idx="1"/>
          </p:nvPr>
        </p:nvSpPr>
        <p:spPr bwMode="auto">
          <a:noFill/>
        </p:spPr>
        <p:txBody>
          <a:bodyPr/>
          <a:lstStyle/>
          <a:p>
            <a:endParaRPr lang="zh-CN" altLang="en-US"/>
          </a:p>
        </p:txBody>
      </p:sp>
    </p:spTree>
    <p:extLst>
      <p:ext uri="{BB962C8B-B14F-4D97-AF65-F5344CB8AC3E}">
        <p14:creationId xmlns:p14="http://schemas.microsoft.com/office/powerpoint/2010/main" val="41449725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a:spLocks noGrp="1" noRot="1" noChangeAspect="1" noTextEdit="1"/>
          </p:cNvSpPr>
          <p:nvPr>
            <p:ph type="sldImg"/>
          </p:nvPr>
        </p:nvSpPr>
        <p:spPr bwMode="auto">
          <a:noFill/>
          <a:ln>
            <a:solidFill>
              <a:srgbClr val="000000"/>
            </a:solidFill>
            <a:miter lim="800000"/>
            <a:headEnd/>
            <a:tailEnd/>
          </a:ln>
        </p:spPr>
      </p:sp>
      <p:sp>
        <p:nvSpPr>
          <p:cNvPr id="59394" name="Rectangle 3"/>
          <p:cNvSpPr>
            <a:spLocks noGrp="1"/>
          </p:cNvSpPr>
          <p:nvPr>
            <p:ph type="body" idx="1"/>
          </p:nvPr>
        </p:nvSpPr>
        <p:spPr bwMode="auto">
          <a:noFill/>
        </p:spPr>
        <p:txBody>
          <a:bodyPr/>
          <a:lstStyle/>
          <a:p>
            <a:r>
              <a:rPr lang="en-US" altLang="zh-CN" dirty="0"/>
              <a:t>https://www.ypppt.com/</a:t>
            </a:r>
            <a:endParaRPr lang="zh-CN" altLang="en-US" dirty="0"/>
          </a:p>
        </p:txBody>
      </p:sp>
    </p:spTree>
    <p:extLst>
      <p:ext uri="{BB962C8B-B14F-4D97-AF65-F5344CB8AC3E}">
        <p14:creationId xmlns:p14="http://schemas.microsoft.com/office/powerpoint/2010/main" val="2975662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EEDD68-07F7-4DF9-9092-8BDA6BAC020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93CBFB3E-282B-4C48-976A-93AF8708B6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6E13EBF-A9BA-4FEA-9D8F-5A8994305388}"/>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5" name="页脚占位符 4">
            <a:extLst>
              <a:ext uri="{FF2B5EF4-FFF2-40B4-BE49-F238E27FC236}">
                <a16:creationId xmlns:a16="http://schemas.microsoft.com/office/drawing/2014/main" id="{2F26C676-7FC5-4742-A542-ED7067DBE31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6750099-AEC4-48DB-AF90-ACDE2FBD9CF7}"/>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705702125"/>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BF0460-120D-4F4A-BF1A-B67F5E5FC69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EDA56C3-8C9F-4550-A4C7-8A97A3070E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48DBC31E-EF24-48B8-9663-2D8BF3B62D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C220DC01-E688-41BA-8E40-564E13EF7BAE}"/>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6" name="页脚占位符 5">
            <a:extLst>
              <a:ext uri="{FF2B5EF4-FFF2-40B4-BE49-F238E27FC236}">
                <a16:creationId xmlns:a16="http://schemas.microsoft.com/office/drawing/2014/main" id="{5798B482-5017-4C8E-8E6F-1CF5A648CD7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7EE877E-E4EC-4149-8EE6-EA0359F61EF7}"/>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691535966"/>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B5F260-BE9E-48E3-9E69-4B1799A6D228}"/>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04C221E-E24F-4DCD-9BF5-94AE6FED6E6B}"/>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AEE35C0-14A1-4134-BDF6-AA97B11D7487}"/>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5" name="页脚占位符 4">
            <a:extLst>
              <a:ext uri="{FF2B5EF4-FFF2-40B4-BE49-F238E27FC236}">
                <a16:creationId xmlns:a16="http://schemas.microsoft.com/office/drawing/2014/main" id="{461BD5CD-ABD5-4676-96F9-57B9DFE09EF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627E9B0-ADA5-4EDC-8202-4ED818C11BA4}"/>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253948607"/>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72FEF2C6-03B6-41C6-8216-A908FBBB2AB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A661D26B-6070-4859-9F39-0680F3FAA106}"/>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F35ECDC-C0AA-4E5F-986D-719B036715C2}"/>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5" name="页脚占位符 4">
            <a:extLst>
              <a:ext uri="{FF2B5EF4-FFF2-40B4-BE49-F238E27FC236}">
                <a16:creationId xmlns:a16="http://schemas.microsoft.com/office/drawing/2014/main" id="{009BEF82-D1F5-4A30-90BC-B42CAC9A1B3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79F1D0B-C1D2-4DFF-B024-01FA11AA8CB3}"/>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708467111"/>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791304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2024/6/12</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extLst>
      <p:ext uri="{BB962C8B-B14F-4D97-AF65-F5344CB8AC3E}">
        <p14:creationId xmlns:p14="http://schemas.microsoft.com/office/powerpoint/2010/main" val="17506684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2024/6/12</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extLst>
      <p:ext uri="{BB962C8B-B14F-4D97-AF65-F5344CB8AC3E}">
        <p14:creationId xmlns:p14="http://schemas.microsoft.com/office/powerpoint/2010/main" val="28364596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8442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6404AB-EB70-4D13-8543-257C72A8EDA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E431061-56DA-4D91-B288-7BCAB2426A0B}"/>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6ED2263-2E40-4EB8-AF93-8F24F42AEB7F}"/>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5" name="页脚占位符 4">
            <a:extLst>
              <a:ext uri="{FF2B5EF4-FFF2-40B4-BE49-F238E27FC236}">
                <a16:creationId xmlns:a16="http://schemas.microsoft.com/office/drawing/2014/main" id="{0586CDE7-657A-43AD-BA3D-2C2941B9CBF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57D3BFE-1E72-4A5F-BA19-B70A25971E22}"/>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1966664895"/>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D6BB29-6D9F-4259-9649-FD3336E49B93}"/>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8BC16FC-2FC1-462A-B144-CA732FEF22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7C0C07F0-A32D-494D-A3AE-D0605D7C7D10}"/>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5" name="页脚占位符 4">
            <a:extLst>
              <a:ext uri="{FF2B5EF4-FFF2-40B4-BE49-F238E27FC236}">
                <a16:creationId xmlns:a16="http://schemas.microsoft.com/office/drawing/2014/main" id="{9DF77B98-86AE-492B-A723-ED6F97CC65A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7C16FDF-A5ED-4423-9924-40C5AB6820FD}"/>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2127673920"/>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9BE4E6-010D-422D-8A43-916D826705E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059182A-909B-4127-A8AB-1C0B09681921}"/>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05462126-8A2D-4CE6-8772-BEC4F66BCDC3}"/>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CFE7C791-DF5A-40CC-829F-3B2A4FB81552}"/>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6" name="页脚占位符 5">
            <a:extLst>
              <a:ext uri="{FF2B5EF4-FFF2-40B4-BE49-F238E27FC236}">
                <a16:creationId xmlns:a16="http://schemas.microsoft.com/office/drawing/2014/main" id="{B3BB5747-D3E0-45B9-8F9D-A1EE14568D1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0F2DA91-784B-435F-ADC6-5CA8B166F1BD}"/>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2158028170"/>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E7E1AF-DD10-486A-B8A4-40304F44245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BE9F8B6-E58F-4B6E-8BED-FED86AB1CE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86B3E2BD-FC52-4AF8-ADD0-9B9D44663C39}"/>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B0907ECA-A84A-4D01-AC10-CE3DB6D524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238A45A1-F0DB-4BB2-8C9F-9CBD1511B703}"/>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261AF358-CEB3-4716-86C2-53A70E064E4D}"/>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8" name="页脚占位符 7">
            <a:extLst>
              <a:ext uri="{FF2B5EF4-FFF2-40B4-BE49-F238E27FC236}">
                <a16:creationId xmlns:a16="http://schemas.microsoft.com/office/drawing/2014/main" id="{289FBC55-9F97-4E49-BC44-81553472033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0C797DB-DED4-4BF4-9ABA-95C3461090D2}"/>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3330437061"/>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E7E1AF-DD10-486A-B8A4-40304F44245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BE9F8B6-E58F-4B6E-8BED-FED86AB1CE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86B3E2BD-FC52-4AF8-ADD0-9B9D44663C39}"/>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B0907ECA-A84A-4D01-AC10-CE3DB6D524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238A45A1-F0DB-4BB2-8C9F-9CBD1511B703}"/>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261AF358-CEB3-4716-86C2-53A70E064E4D}"/>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8" name="页脚占位符 7">
            <a:extLst>
              <a:ext uri="{FF2B5EF4-FFF2-40B4-BE49-F238E27FC236}">
                <a16:creationId xmlns:a16="http://schemas.microsoft.com/office/drawing/2014/main" id="{289FBC55-9F97-4E49-BC44-81553472033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0C797DB-DED4-4BF4-9ABA-95C3461090D2}"/>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
        <p:nvSpPr>
          <p:cNvPr id="11" name="TextBox 9">
            <a:extLst>
              <a:ext uri="{FF2B5EF4-FFF2-40B4-BE49-F238E27FC236}">
                <a16:creationId xmlns:a16="http://schemas.microsoft.com/office/drawing/2014/main" id="{FCA4E35E-75B0-FB70-D4AC-F6F1A41DA03F}"/>
              </a:ext>
            </a:extLst>
          </p:cNvPr>
          <p:cNvSpPr txBox="1"/>
          <p:nvPr userDrawn="1"/>
        </p:nvSpPr>
        <p:spPr>
          <a:xfrm>
            <a:off x="1755304" y="6739570"/>
            <a:ext cx="1224136" cy="118430"/>
          </a:xfrm>
          <a:prstGeom prst="rect">
            <a:avLst/>
          </a:prstGeom>
          <a:noFill/>
        </p:spPr>
        <p:txBody>
          <a:bodyPr wrap="square" rtlCol="0">
            <a:spAutoFit/>
          </a:bodyPr>
          <a:lstStyle/>
          <a:p>
            <a:pPr>
              <a:lnSpc>
                <a:spcPct val="200000"/>
              </a:lnSpc>
            </a:pPr>
            <a:r>
              <a:rPr lang="en-US" altLang="zh-CN" sz="100" dirty="0">
                <a:solidFill>
                  <a:prstClr val="black"/>
                </a:solidFill>
                <a:latin typeface="微软雅黑" panose="020B0503020204020204" pitchFamily="34" charset="-122"/>
                <a:hlinkClick r:id="rId2"/>
              </a:rPr>
              <a:t>PPT</a:t>
            </a:r>
            <a:r>
              <a:rPr lang="zh-CN" altLang="en-US" sz="100" dirty="0">
                <a:solidFill>
                  <a:prstClr val="black"/>
                </a:solidFill>
                <a:latin typeface="微软雅黑" panose="020B0503020204020204" pitchFamily="34" charset="-122"/>
                <a:hlinkClick r:id="rId2"/>
              </a:rPr>
              <a:t>下载</a:t>
            </a:r>
            <a:r>
              <a:rPr lang="zh-CN" altLang="en-US" sz="100" dirty="0">
                <a:solidFill>
                  <a:prstClr val="black"/>
                </a:solidFill>
                <a:latin typeface="微软雅黑" panose="020B0503020204020204" pitchFamily="34" charset="-122"/>
              </a:rPr>
              <a:t> </a:t>
            </a:r>
            <a:r>
              <a:rPr lang="en-US" altLang="zh-CN" sz="100" dirty="0">
                <a:solidFill>
                  <a:prstClr val="black"/>
                </a:solidFill>
                <a:latin typeface="微软雅黑" panose="020B0503020204020204" pitchFamily="34" charset="-122"/>
              </a:rPr>
              <a:t>http://www.1ppt.com/xiazai/</a:t>
            </a:r>
          </a:p>
        </p:txBody>
      </p:sp>
    </p:spTree>
    <p:extLst>
      <p:ext uri="{BB962C8B-B14F-4D97-AF65-F5344CB8AC3E}">
        <p14:creationId xmlns:p14="http://schemas.microsoft.com/office/powerpoint/2010/main" val="136976324"/>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9739BD-42B0-46CE-BE51-FB35FD58776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3D2C71D-9539-47FF-872C-7D475D8AFB3D}"/>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4" name="页脚占位符 3">
            <a:extLst>
              <a:ext uri="{FF2B5EF4-FFF2-40B4-BE49-F238E27FC236}">
                <a16:creationId xmlns:a16="http://schemas.microsoft.com/office/drawing/2014/main" id="{0801F44D-3A15-40AB-A325-1EBA00B2CB8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0D7FAE0-DC81-4DDA-AC3A-91AF5F748CD5}"/>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2961443164"/>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589F7AC-15E6-481E-9A12-82C564F9F9E8}"/>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3" name="页脚占位符 2">
            <a:extLst>
              <a:ext uri="{FF2B5EF4-FFF2-40B4-BE49-F238E27FC236}">
                <a16:creationId xmlns:a16="http://schemas.microsoft.com/office/drawing/2014/main" id="{712AF03D-F21F-4BF4-A349-88C80A30C17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C8C89124-1FEE-4371-A02A-0E9F2247F477}"/>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3899296770"/>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3115B7-60FC-4E6D-8527-2405D425353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7D02859-4FDF-4497-9F8A-5A2E1346A2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FBAAC726-4093-45B6-91D9-5FEE6C9DD5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DEB2A62C-93E5-45FE-980C-C681D1DCC261}"/>
              </a:ext>
            </a:extLst>
          </p:cNvPr>
          <p:cNvSpPr>
            <a:spLocks noGrp="1"/>
          </p:cNvSpPr>
          <p:nvPr>
            <p:ph type="dt" sz="half" idx="10"/>
          </p:nvPr>
        </p:nvSpPr>
        <p:spPr/>
        <p:txBody>
          <a:bodyPr/>
          <a:lstStyle/>
          <a:p>
            <a:fld id="{C18EDF5E-578C-4F7F-BA8F-EE7896D35C60}" type="datetimeFigureOut">
              <a:rPr lang="zh-CN" altLang="en-US" smtClean="0"/>
              <a:t>2024/6/12</a:t>
            </a:fld>
            <a:endParaRPr lang="zh-CN" altLang="en-US"/>
          </a:p>
        </p:txBody>
      </p:sp>
      <p:sp>
        <p:nvSpPr>
          <p:cNvPr id="6" name="页脚占位符 5">
            <a:extLst>
              <a:ext uri="{FF2B5EF4-FFF2-40B4-BE49-F238E27FC236}">
                <a16:creationId xmlns:a16="http://schemas.microsoft.com/office/drawing/2014/main" id="{C87B0584-DD24-433D-99DB-A507B73F0CE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97DE6C6-CFDE-48C2-A188-1837C92622BB}"/>
              </a:ext>
            </a:extLst>
          </p:cNvPr>
          <p:cNvSpPr>
            <a:spLocks noGrp="1"/>
          </p:cNvSpPr>
          <p:nvPr>
            <p:ph type="sldNum" sz="quarter" idx="12"/>
          </p:nvPr>
        </p:nvSpPr>
        <p:spPr/>
        <p:txBody>
          <a:body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2977149628"/>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829A06E-1D14-41AA-B975-9335333AC6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25C32E2-FDAE-4EAE-A736-999A3CE6CC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A572E24-B8CA-4530-9959-B49186C034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8EDF5E-578C-4F7F-BA8F-EE7896D35C60}" type="datetimeFigureOut">
              <a:rPr lang="zh-CN" altLang="en-US" smtClean="0"/>
              <a:t>2024/6/12</a:t>
            </a:fld>
            <a:endParaRPr lang="zh-CN" altLang="en-US"/>
          </a:p>
        </p:txBody>
      </p:sp>
      <p:sp>
        <p:nvSpPr>
          <p:cNvPr id="5" name="页脚占位符 4">
            <a:extLst>
              <a:ext uri="{FF2B5EF4-FFF2-40B4-BE49-F238E27FC236}">
                <a16:creationId xmlns:a16="http://schemas.microsoft.com/office/drawing/2014/main" id="{A32E7A62-6A96-45B6-91D6-FD59157140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2CFB206-6B25-467D-A8A9-A98D6E7250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A964AD-4DC7-4E6B-9B49-09BCF06D9FE3}" type="slidenum">
              <a:rPr lang="zh-CN" altLang="en-US" smtClean="0"/>
              <a:t>‹#›</a:t>
            </a:fld>
            <a:endParaRPr lang="zh-CN" altLang="en-US"/>
          </a:p>
        </p:txBody>
      </p:sp>
    </p:spTree>
    <p:extLst>
      <p:ext uri="{BB962C8B-B14F-4D97-AF65-F5344CB8AC3E}">
        <p14:creationId xmlns:p14="http://schemas.microsoft.com/office/powerpoint/2010/main" val="5339296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1" r:id="rId6"/>
    <p:sldLayoutId id="2147483654" r:id="rId7"/>
    <p:sldLayoutId id="2147483655" r:id="rId8"/>
    <p:sldLayoutId id="2147483656" r:id="rId9"/>
    <p:sldLayoutId id="2147483657" r:id="rId10"/>
    <p:sldLayoutId id="2147483658" r:id="rId11"/>
    <p:sldLayoutId id="2147483659" r:id="rId12"/>
    <p:sldLayoutId id="2147483660" r:id="rId13"/>
  </p:sldLayoutIdLst>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38362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4.png"/><Relationship Id="rId7"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6.jfif"/><Relationship Id="rId4" Type="http://schemas.openxmlformats.org/officeDocument/2006/relationships/image" Target="../media/image5.jf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98C1B081-8BC0-47E0-AAD4-224B6E72EA90}"/>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5" name="图片 4">
            <a:extLst>
              <a:ext uri="{FF2B5EF4-FFF2-40B4-BE49-F238E27FC236}">
                <a16:creationId xmlns:a16="http://schemas.microsoft.com/office/drawing/2014/main" id="{6194B27C-488C-461F-BCB5-B2927822665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1379889"/>
            <a:ext cx="6741454" cy="4098221"/>
          </a:xfrm>
          <a:prstGeom prst="rect">
            <a:avLst/>
          </a:prstGeom>
        </p:spPr>
      </p:pic>
      <p:sp>
        <p:nvSpPr>
          <p:cNvPr id="6" name="文本框 5">
            <a:extLst>
              <a:ext uri="{FF2B5EF4-FFF2-40B4-BE49-F238E27FC236}">
                <a16:creationId xmlns:a16="http://schemas.microsoft.com/office/drawing/2014/main" id="{E64E3237-DA17-40E5-AD1F-8FBE2513E0C5}"/>
              </a:ext>
            </a:extLst>
          </p:cNvPr>
          <p:cNvSpPr txBox="1"/>
          <p:nvPr/>
        </p:nvSpPr>
        <p:spPr>
          <a:xfrm>
            <a:off x="4544080" y="1869802"/>
            <a:ext cx="7298585" cy="2062103"/>
          </a:xfrm>
          <a:prstGeom prst="rect">
            <a:avLst/>
          </a:prstGeom>
          <a:noFill/>
        </p:spPr>
        <p:txBody>
          <a:bodyPr wrap="square" rtlCol="0">
            <a:spAutoFit/>
          </a:bodyPr>
          <a:lstStyle/>
          <a:p>
            <a:pPr algn="ctr"/>
            <a:r>
              <a:rPr lang="zh-CN" altLang="en-US" sz="5400" dirty="0">
                <a:solidFill>
                  <a:srgbClr val="1F5D05"/>
                </a:solidFill>
                <a:cs typeface="+mn-ea"/>
                <a:sym typeface="+mn-lt"/>
              </a:rPr>
              <a:t>基于玄武湖探索人与自然和谐发展</a:t>
            </a:r>
            <a:endParaRPr lang="en-US" altLang="zh-CN" sz="5400" dirty="0">
              <a:solidFill>
                <a:srgbClr val="1F5D05"/>
              </a:solidFill>
              <a:cs typeface="+mn-ea"/>
              <a:sym typeface="+mn-lt"/>
            </a:endParaRPr>
          </a:p>
          <a:p>
            <a:pPr algn="ctr"/>
            <a:r>
              <a:rPr lang="zh-CN" altLang="en-US" sz="2000" dirty="0">
                <a:solidFill>
                  <a:srgbClr val="1F5D05"/>
                </a:solidFill>
                <a:cs typeface="+mn-ea"/>
                <a:sym typeface="+mn-lt"/>
              </a:rPr>
              <a:t>汇报人：南昊冉</a:t>
            </a:r>
            <a:endParaRPr lang="en-US" altLang="zh-CN" sz="2000" dirty="0">
              <a:solidFill>
                <a:srgbClr val="1F5D05"/>
              </a:solidFill>
              <a:cs typeface="+mn-ea"/>
              <a:sym typeface="+mn-lt"/>
            </a:endParaRPr>
          </a:p>
        </p:txBody>
      </p:sp>
    </p:spTree>
    <p:extLst>
      <p:ext uri="{BB962C8B-B14F-4D97-AF65-F5344CB8AC3E}">
        <p14:creationId xmlns:p14="http://schemas.microsoft.com/office/powerpoint/2010/main" val="1120960588"/>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53"/>
          <p:cNvSpPr txBox="1">
            <a:spLocks noChangeArrowheads="1"/>
          </p:cNvSpPr>
          <p:nvPr/>
        </p:nvSpPr>
        <p:spPr bwMode="auto">
          <a:xfrm>
            <a:off x="1079815" y="1552482"/>
            <a:ext cx="2128224" cy="436518"/>
          </a:xfrm>
          <a:prstGeom prst="rect">
            <a:avLst/>
          </a:prstGeom>
          <a:noFill/>
          <a:ln w="9525">
            <a:noFill/>
            <a:miter lim="800000"/>
            <a:headEnd/>
            <a:tailEnd/>
          </a:ln>
        </p:spPr>
        <p:txBody>
          <a:bodyPr lIns="126415" tIns="63208" rIns="126415" bIns="63208">
            <a:spAutoFit/>
          </a:bodyPr>
          <a:lstStyle/>
          <a:p>
            <a:pPr algn="ctr" defTabSz="1262222" fontAlgn="base">
              <a:spcBef>
                <a:spcPct val="0"/>
              </a:spcBef>
              <a:spcAft>
                <a:spcPct val="0"/>
              </a:spcAft>
              <a:defRPr/>
            </a:pPr>
            <a:r>
              <a:rPr lang="zh-CN" altLang="en-US" sz="2007" b="1" dirty="0">
                <a:solidFill>
                  <a:srgbClr val="00A800"/>
                </a:solidFill>
                <a:cs typeface="+mn-ea"/>
                <a:sym typeface="+mn-lt"/>
              </a:rPr>
              <a:t>玄武湖东</a:t>
            </a:r>
          </a:p>
        </p:txBody>
      </p:sp>
      <p:sp>
        <p:nvSpPr>
          <p:cNvPr id="16" name="TextBox 53"/>
          <p:cNvSpPr txBox="1">
            <a:spLocks noChangeArrowheads="1"/>
          </p:cNvSpPr>
          <p:nvPr/>
        </p:nvSpPr>
        <p:spPr bwMode="auto">
          <a:xfrm>
            <a:off x="3829896" y="2308501"/>
            <a:ext cx="2132207" cy="436518"/>
          </a:xfrm>
          <a:prstGeom prst="rect">
            <a:avLst/>
          </a:prstGeom>
          <a:noFill/>
          <a:ln w="9525">
            <a:noFill/>
            <a:miter lim="800000"/>
            <a:headEnd/>
            <a:tailEnd/>
          </a:ln>
        </p:spPr>
        <p:txBody>
          <a:bodyPr lIns="126415" tIns="63208" rIns="126415" bIns="63208">
            <a:spAutoFit/>
          </a:bodyPr>
          <a:lstStyle/>
          <a:p>
            <a:pPr algn="ctr" defTabSz="1262222" fontAlgn="base">
              <a:spcBef>
                <a:spcPct val="0"/>
              </a:spcBef>
              <a:spcAft>
                <a:spcPct val="0"/>
              </a:spcAft>
              <a:defRPr/>
            </a:pPr>
            <a:r>
              <a:rPr lang="zh-CN" altLang="en-US" sz="2007" b="1" dirty="0">
                <a:solidFill>
                  <a:srgbClr val="009900"/>
                </a:solidFill>
                <a:cs typeface="+mn-ea"/>
                <a:sym typeface="+mn-lt"/>
              </a:rPr>
              <a:t>玄武湖南</a:t>
            </a:r>
            <a:endParaRPr lang="zh-CN" altLang="en-US" sz="2007" dirty="0">
              <a:solidFill>
                <a:srgbClr val="009900"/>
              </a:solidFill>
              <a:cs typeface="+mn-ea"/>
              <a:sym typeface="+mn-lt"/>
            </a:endParaRPr>
          </a:p>
        </p:txBody>
      </p:sp>
      <p:sp>
        <p:nvSpPr>
          <p:cNvPr id="17" name="TextBox 53"/>
          <p:cNvSpPr txBox="1">
            <a:spLocks noChangeArrowheads="1"/>
          </p:cNvSpPr>
          <p:nvPr/>
        </p:nvSpPr>
        <p:spPr bwMode="auto">
          <a:xfrm>
            <a:off x="9473004" y="2452482"/>
            <a:ext cx="1863441" cy="436518"/>
          </a:xfrm>
          <a:prstGeom prst="rect">
            <a:avLst/>
          </a:prstGeom>
          <a:noFill/>
          <a:ln w="9525">
            <a:noFill/>
            <a:miter lim="800000"/>
            <a:headEnd/>
            <a:tailEnd/>
          </a:ln>
        </p:spPr>
        <p:txBody>
          <a:bodyPr lIns="126415" tIns="63208" rIns="126415" bIns="63208">
            <a:spAutoFit/>
          </a:bodyPr>
          <a:lstStyle/>
          <a:p>
            <a:pPr algn="ctr" defTabSz="1262222" fontAlgn="base">
              <a:spcBef>
                <a:spcPct val="0"/>
              </a:spcBef>
              <a:spcAft>
                <a:spcPct val="0"/>
              </a:spcAft>
              <a:defRPr/>
            </a:pPr>
            <a:r>
              <a:rPr lang="zh-CN" altLang="en-US" sz="2007" b="1" dirty="0">
                <a:solidFill>
                  <a:srgbClr val="009900"/>
                </a:solidFill>
                <a:cs typeface="+mn-ea"/>
                <a:sym typeface="+mn-lt"/>
              </a:rPr>
              <a:t>玄武湖正门</a:t>
            </a:r>
          </a:p>
        </p:txBody>
      </p:sp>
      <p:sp>
        <p:nvSpPr>
          <p:cNvPr id="21" name="TextBox 53"/>
          <p:cNvSpPr txBox="1">
            <a:spLocks noChangeArrowheads="1"/>
          </p:cNvSpPr>
          <p:nvPr/>
        </p:nvSpPr>
        <p:spPr bwMode="auto">
          <a:xfrm>
            <a:off x="6543377" y="1421944"/>
            <a:ext cx="2132205" cy="436518"/>
          </a:xfrm>
          <a:prstGeom prst="rect">
            <a:avLst/>
          </a:prstGeom>
          <a:noFill/>
          <a:ln w="9525">
            <a:noFill/>
            <a:miter lim="800000"/>
            <a:headEnd/>
            <a:tailEnd/>
          </a:ln>
        </p:spPr>
        <p:txBody>
          <a:bodyPr lIns="126415" tIns="63208" rIns="126415" bIns="63208">
            <a:spAutoFit/>
          </a:bodyPr>
          <a:lstStyle/>
          <a:p>
            <a:pPr algn="ctr" defTabSz="1262222" fontAlgn="base">
              <a:spcBef>
                <a:spcPct val="0"/>
              </a:spcBef>
              <a:spcAft>
                <a:spcPct val="0"/>
              </a:spcAft>
              <a:defRPr/>
            </a:pPr>
            <a:r>
              <a:rPr lang="zh-CN" altLang="en-US" sz="2007" b="1" dirty="0">
                <a:solidFill>
                  <a:srgbClr val="00A800"/>
                </a:solidFill>
                <a:cs typeface="+mn-ea"/>
                <a:sym typeface="+mn-lt"/>
              </a:rPr>
              <a:t>玄武湖西</a:t>
            </a:r>
          </a:p>
        </p:txBody>
      </p:sp>
      <p:pic>
        <p:nvPicPr>
          <p:cNvPr id="18" name="图片 17">
            <a:extLst>
              <a:ext uri="{FF2B5EF4-FFF2-40B4-BE49-F238E27FC236}">
                <a16:creationId xmlns:a16="http://schemas.microsoft.com/office/drawing/2014/main" id="{DF845C31-25C9-43B3-A3CA-A329B4CF263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8945" y="376478"/>
            <a:ext cx="962952" cy="585392"/>
          </a:xfrm>
          <a:prstGeom prst="rect">
            <a:avLst/>
          </a:prstGeom>
        </p:spPr>
      </p:pic>
      <p:sp>
        <p:nvSpPr>
          <p:cNvPr id="19" name="文本框 18">
            <a:extLst>
              <a:ext uri="{FF2B5EF4-FFF2-40B4-BE49-F238E27FC236}">
                <a16:creationId xmlns:a16="http://schemas.microsoft.com/office/drawing/2014/main" id="{C9612356-51E0-46C1-8CBA-7DECDB32C649}"/>
              </a:ext>
            </a:extLst>
          </p:cNvPr>
          <p:cNvSpPr txBox="1"/>
          <p:nvPr/>
        </p:nvSpPr>
        <p:spPr>
          <a:xfrm>
            <a:off x="1079815" y="438341"/>
            <a:ext cx="2674890" cy="461665"/>
          </a:xfrm>
          <a:prstGeom prst="rect">
            <a:avLst/>
          </a:prstGeom>
          <a:noFill/>
        </p:spPr>
        <p:txBody>
          <a:bodyPr wrap="square" rtlCol="0">
            <a:spAutoFit/>
          </a:bodyPr>
          <a:lstStyle/>
          <a:p>
            <a:pPr defTabSz="914377">
              <a:defRPr/>
            </a:pPr>
            <a:r>
              <a:rPr lang="zh-CN" altLang="en-US" sz="2400" b="1" dirty="0">
                <a:solidFill>
                  <a:srgbClr val="1F5D05"/>
                </a:solidFill>
                <a:cs typeface="+mn-ea"/>
                <a:sym typeface="+mn-lt"/>
              </a:rPr>
              <a:t>图片收集</a:t>
            </a:r>
          </a:p>
        </p:txBody>
      </p:sp>
      <p:pic>
        <p:nvPicPr>
          <p:cNvPr id="4" name="图片 3">
            <a:extLst>
              <a:ext uri="{FF2B5EF4-FFF2-40B4-BE49-F238E27FC236}">
                <a16:creationId xmlns:a16="http://schemas.microsoft.com/office/drawing/2014/main" id="{1B81B3B6-F507-1092-598F-36900BE498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96000" y="2889000"/>
            <a:ext cx="2400000" cy="1800000"/>
          </a:xfrm>
          <a:prstGeom prst="rect">
            <a:avLst/>
          </a:prstGeom>
        </p:spPr>
      </p:pic>
      <p:pic>
        <p:nvPicPr>
          <p:cNvPr id="6" name="图片 5">
            <a:extLst>
              <a:ext uri="{FF2B5EF4-FFF2-40B4-BE49-F238E27FC236}">
                <a16:creationId xmlns:a16="http://schemas.microsoft.com/office/drawing/2014/main" id="{A9CD21F6-739A-EB40-00B5-48707CF29B7B}"/>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6000"/>
                    </a14:imgEffect>
                  </a14:imgLayer>
                </a14:imgProps>
              </a:ext>
              <a:ext uri="{28A0092B-C50C-407E-A947-70E740481C1C}">
                <a14:useLocalDpi xmlns:a14="http://schemas.microsoft.com/office/drawing/2010/main" val="0"/>
              </a:ext>
            </a:extLst>
          </a:blip>
          <a:stretch>
            <a:fillRect/>
          </a:stretch>
        </p:blipFill>
        <p:spPr>
          <a:xfrm>
            <a:off x="6543377" y="1989000"/>
            <a:ext cx="2400000" cy="1800000"/>
          </a:xfrm>
          <a:prstGeom prst="rect">
            <a:avLst/>
          </a:prstGeom>
        </p:spPr>
      </p:pic>
      <p:pic>
        <p:nvPicPr>
          <p:cNvPr id="10" name="图片 9">
            <a:extLst>
              <a:ext uri="{FF2B5EF4-FFF2-40B4-BE49-F238E27FC236}">
                <a16:creationId xmlns:a16="http://schemas.microsoft.com/office/drawing/2014/main" id="{B9948761-9CDF-B196-00D4-AAB22CE3FD5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04725" y="3071566"/>
            <a:ext cx="2400000" cy="1800000"/>
          </a:xfrm>
          <a:prstGeom prst="rect">
            <a:avLst/>
          </a:prstGeom>
        </p:spPr>
      </p:pic>
      <p:pic>
        <p:nvPicPr>
          <p:cNvPr id="11" name="图片 10">
            <a:extLst>
              <a:ext uri="{FF2B5EF4-FFF2-40B4-BE49-F238E27FC236}">
                <a16:creationId xmlns:a16="http://schemas.microsoft.com/office/drawing/2014/main" id="{B20D3441-8594-E62D-168B-10876E28E2B3}"/>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29451" y="2232872"/>
            <a:ext cx="2397760" cy="1799590"/>
          </a:xfrm>
          <a:prstGeom prst="rect">
            <a:avLst/>
          </a:prstGeom>
          <a:noFill/>
          <a:ln>
            <a:noFill/>
          </a:ln>
        </p:spPr>
      </p:pic>
      <p:sp>
        <p:nvSpPr>
          <p:cNvPr id="12" name="矩形: 圆角 11">
            <a:extLst>
              <a:ext uri="{FF2B5EF4-FFF2-40B4-BE49-F238E27FC236}">
                <a16:creationId xmlns:a16="http://schemas.microsoft.com/office/drawing/2014/main" id="{B4B5262A-6319-54AF-4A30-D2FC7B7F386D}"/>
              </a:ext>
            </a:extLst>
          </p:cNvPr>
          <p:cNvSpPr/>
          <p:nvPr/>
        </p:nvSpPr>
        <p:spPr>
          <a:xfrm>
            <a:off x="5664200" y="4816504"/>
            <a:ext cx="3808804" cy="1623862"/>
          </a:xfrm>
          <a:prstGeom prst="round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zh-CN" altLang="en-US" dirty="0"/>
              <a:t>      通过实地取景，玄武湖环境优美，反映出近年来生态环保意识实施较为有力。</a:t>
            </a:r>
            <a:endParaRPr lang="en-US" altLang="zh-CN" dirty="0"/>
          </a:p>
          <a:p>
            <a:r>
              <a:rPr lang="zh-CN" altLang="en-US" dirty="0"/>
              <a:t>       湖边店家、游客对环境也较为满意，说明玄武湖周边，人与自然初步实现和谐共处。</a:t>
            </a:r>
          </a:p>
        </p:txBody>
      </p:sp>
    </p:spTree>
    <p:extLst>
      <p:ext uri="{BB962C8B-B14F-4D97-AF65-F5344CB8AC3E}">
        <p14:creationId xmlns:p14="http://schemas.microsoft.com/office/powerpoint/2010/main" val="3145264185"/>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1000"/>
                                        <p:tgtEl>
                                          <p:spTgt spid="21"/>
                                        </p:tgtEl>
                                      </p:cBhvr>
                                    </p:animEffect>
                                    <p:anim calcmode="lin" valueType="num">
                                      <p:cBhvr>
                                        <p:cTn id="18" dur="1000" fill="hold"/>
                                        <p:tgtEl>
                                          <p:spTgt spid="21"/>
                                        </p:tgtEl>
                                        <p:attrNameLst>
                                          <p:attrName>ppt_x</p:attrName>
                                        </p:attrNameLst>
                                      </p:cBhvr>
                                      <p:tavLst>
                                        <p:tav tm="0">
                                          <p:val>
                                            <p:strVal val="#ppt_x"/>
                                          </p:val>
                                        </p:tav>
                                        <p:tav tm="100000">
                                          <p:val>
                                            <p:strVal val="#ppt_x"/>
                                          </p:val>
                                        </p:tav>
                                      </p:tavLst>
                                    </p:anim>
                                    <p:anim calcmode="lin" valueType="num">
                                      <p:cBhvr>
                                        <p:cTn id="19" dur="1000" fill="hold"/>
                                        <p:tgtEl>
                                          <p:spTgt spid="2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1000"/>
                                        <p:tgtEl>
                                          <p:spTgt spid="17"/>
                                        </p:tgtEl>
                                      </p:cBhvr>
                                    </p:animEffect>
                                    <p:anim calcmode="lin" valueType="num">
                                      <p:cBhvr>
                                        <p:cTn id="23" dur="1000" fill="hold"/>
                                        <p:tgtEl>
                                          <p:spTgt spid="17"/>
                                        </p:tgtEl>
                                        <p:attrNameLst>
                                          <p:attrName>ppt_x</p:attrName>
                                        </p:attrNameLst>
                                      </p:cBhvr>
                                      <p:tavLst>
                                        <p:tav tm="0">
                                          <p:val>
                                            <p:strVal val="#ppt_x"/>
                                          </p:val>
                                        </p:tav>
                                        <p:tav tm="100000">
                                          <p:val>
                                            <p:strVal val="#ppt_x"/>
                                          </p:val>
                                        </p:tav>
                                      </p:tavLst>
                                    </p:anim>
                                    <p:anim calcmode="lin" valueType="num">
                                      <p:cBhvr>
                                        <p:cTn id="24" dur="1000" fill="hold"/>
                                        <p:tgtEl>
                                          <p:spTgt spid="17"/>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10" presetClass="entr" presetSubtype="0" fill="hold" grpId="0" nodeType="afterEffect">
                                  <p:stCondLst>
                                    <p:cond delay="0"/>
                                  </p:stCondLst>
                                  <p:iterate type="lt">
                                    <p:tmPct val="14000"/>
                                  </p:iterate>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21" grpId="0"/>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3469426" y="1120113"/>
            <a:ext cx="4946933" cy="4811467"/>
          </a:xfrm>
          <a:prstGeom prst="diamond">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prstClr val="white"/>
              </a:solidFill>
              <a:cs typeface="+mn-ea"/>
              <a:sym typeface="+mn-lt"/>
            </a:endParaRPr>
          </a:p>
        </p:txBody>
      </p:sp>
      <p:sp>
        <p:nvSpPr>
          <p:cNvPr id="10" name="AutoShape 23"/>
          <p:cNvSpPr>
            <a:spLocks noChangeArrowheads="1"/>
          </p:cNvSpPr>
          <p:nvPr/>
        </p:nvSpPr>
        <p:spPr bwMode="auto">
          <a:xfrm>
            <a:off x="3466293" y="1187847"/>
            <a:ext cx="4927600" cy="4598904"/>
          </a:xfrm>
          <a:prstGeom prst="diamond">
            <a:avLst/>
          </a:prstGeom>
          <a:noFill/>
          <a:ln w="190500" cmpd="thickThin">
            <a:solidFill>
              <a:srgbClr val="6BAC37"/>
            </a:solidFill>
            <a:miter lim="800000"/>
            <a:headEnd/>
            <a:tailEnd/>
          </a:ln>
        </p:spPr>
        <p:txBody>
          <a:bodyPr wrap="none" anchor="ctr"/>
          <a:lstStyle/>
          <a:p>
            <a:pPr defTabSz="1289018" fontAlgn="base">
              <a:spcBef>
                <a:spcPct val="0"/>
              </a:spcBef>
              <a:spcAft>
                <a:spcPct val="0"/>
              </a:spcAft>
              <a:defRPr/>
            </a:pPr>
            <a:endParaRPr lang="zh-CN" altLang="en-US" sz="2533" kern="0" dirty="0">
              <a:solidFill>
                <a:srgbClr val="000000"/>
              </a:solidFill>
              <a:cs typeface="+mn-ea"/>
              <a:sym typeface="+mn-lt"/>
            </a:endParaRPr>
          </a:p>
        </p:txBody>
      </p:sp>
      <p:sp>
        <p:nvSpPr>
          <p:cNvPr id="3" name="文本框 2"/>
          <p:cNvSpPr txBox="1"/>
          <p:nvPr/>
        </p:nvSpPr>
        <p:spPr>
          <a:xfrm>
            <a:off x="5231591" y="1745271"/>
            <a:ext cx="1441420" cy="1446550"/>
          </a:xfrm>
          <a:prstGeom prst="rect">
            <a:avLst/>
          </a:prstGeom>
          <a:noFill/>
        </p:spPr>
        <p:txBody>
          <a:bodyPr wrap="none" rtlCol="0">
            <a:spAutoFit/>
          </a:bodyPr>
          <a:lstStyle/>
          <a:p>
            <a:pPr defTabSz="914377">
              <a:defRPr/>
            </a:pPr>
            <a:r>
              <a:rPr lang="en-US" altLang="zh-CN" sz="8800" b="1" dirty="0">
                <a:solidFill>
                  <a:srgbClr val="1F5D05"/>
                </a:solidFill>
                <a:cs typeface="+mn-ea"/>
                <a:sym typeface="+mn-lt"/>
              </a:rPr>
              <a:t>03</a:t>
            </a:r>
            <a:endParaRPr lang="zh-CN" altLang="en-US" sz="8800" b="1" dirty="0">
              <a:solidFill>
                <a:srgbClr val="1F5D05"/>
              </a:solidFill>
              <a:cs typeface="+mn-ea"/>
              <a:sym typeface="+mn-lt"/>
            </a:endParaRPr>
          </a:p>
        </p:txBody>
      </p:sp>
      <p:sp>
        <p:nvSpPr>
          <p:cNvPr id="14" name="文本框 13"/>
          <p:cNvSpPr txBox="1"/>
          <p:nvPr/>
        </p:nvSpPr>
        <p:spPr>
          <a:xfrm>
            <a:off x="5222209" y="3036960"/>
            <a:ext cx="1415773" cy="830997"/>
          </a:xfrm>
          <a:prstGeom prst="rect">
            <a:avLst/>
          </a:prstGeom>
          <a:noFill/>
        </p:spPr>
        <p:txBody>
          <a:bodyPr wrap="none" rtlCol="0">
            <a:spAutoFit/>
          </a:bodyPr>
          <a:lstStyle/>
          <a:p>
            <a:pPr algn="ctr" defTabSz="914377">
              <a:defRPr/>
            </a:pPr>
            <a:r>
              <a:rPr lang="zh-CN" altLang="en-US" sz="4800" b="1" dirty="0">
                <a:solidFill>
                  <a:srgbClr val="1F5D05"/>
                </a:solidFill>
                <a:cs typeface="+mn-ea"/>
                <a:sym typeface="+mn-lt"/>
              </a:rPr>
              <a:t>影响</a:t>
            </a:r>
          </a:p>
        </p:txBody>
      </p:sp>
    </p:spTree>
    <p:extLst>
      <p:ext uri="{BB962C8B-B14F-4D97-AF65-F5344CB8AC3E}">
        <p14:creationId xmlns:p14="http://schemas.microsoft.com/office/powerpoint/2010/main" val="918694367"/>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2000"/>
                                        <p:tgtEl>
                                          <p:spTgt spid="10"/>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childTnLst>
                          </p:cTn>
                        </p:par>
                        <p:par>
                          <p:cTn id="18" fill="hold">
                            <p:stCondLst>
                              <p:cond delay="3000"/>
                            </p:stCondLst>
                            <p:childTnLst>
                              <p:par>
                                <p:cTn id="19" presetID="10" presetClass="entr" presetSubtype="0" fill="hold" grpId="0" nodeType="afterEffect">
                                  <p:stCondLst>
                                    <p:cond delay="0"/>
                                  </p:stCondLst>
                                  <p:iterate type="lt">
                                    <p:tmPct val="14000"/>
                                  </p:iterate>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3"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a:extLst>
              <a:ext uri="{FF2B5EF4-FFF2-40B4-BE49-F238E27FC236}">
                <a16:creationId xmlns:a16="http://schemas.microsoft.com/office/drawing/2014/main" id="{ADA18A4C-773E-4498-8EDE-88D9EC9C283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8945" y="376478"/>
            <a:ext cx="962952" cy="585392"/>
          </a:xfrm>
          <a:prstGeom prst="rect">
            <a:avLst/>
          </a:prstGeom>
        </p:spPr>
      </p:pic>
      <p:sp>
        <p:nvSpPr>
          <p:cNvPr id="36" name="文本框 35">
            <a:extLst>
              <a:ext uri="{FF2B5EF4-FFF2-40B4-BE49-F238E27FC236}">
                <a16:creationId xmlns:a16="http://schemas.microsoft.com/office/drawing/2014/main" id="{A24669FB-AD04-4360-BC03-4B131F5B8395}"/>
              </a:ext>
            </a:extLst>
          </p:cNvPr>
          <p:cNvSpPr txBox="1"/>
          <p:nvPr/>
        </p:nvSpPr>
        <p:spPr>
          <a:xfrm>
            <a:off x="1079815" y="438341"/>
            <a:ext cx="2674890" cy="461665"/>
          </a:xfrm>
          <a:prstGeom prst="rect">
            <a:avLst/>
          </a:prstGeom>
          <a:noFill/>
        </p:spPr>
        <p:txBody>
          <a:bodyPr wrap="square" rtlCol="0">
            <a:spAutoFit/>
          </a:bodyPr>
          <a:lstStyle/>
          <a:p>
            <a:pPr defTabSz="914377">
              <a:defRPr/>
            </a:pPr>
            <a:r>
              <a:rPr lang="zh-CN" altLang="en-US" sz="2400" b="1" dirty="0">
                <a:solidFill>
                  <a:srgbClr val="1F5D05"/>
                </a:solidFill>
                <a:cs typeface="+mn-ea"/>
                <a:sym typeface="+mn-lt"/>
              </a:rPr>
              <a:t>影响</a:t>
            </a:r>
            <a:r>
              <a:rPr lang="en-US" altLang="zh-CN" sz="2400" b="1" dirty="0">
                <a:solidFill>
                  <a:srgbClr val="1F5D05"/>
                </a:solidFill>
                <a:cs typeface="+mn-ea"/>
                <a:sym typeface="+mn-lt"/>
              </a:rPr>
              <a:t>—</a:t>
            </a:r>
            <a:r>
              <a:rPr lang="zh-CN" altLang="en-US" sz="2400" b="1" dirty="0">
                <a:solidFill>
                  <a:srgbClr val="1F5D05"/>
                </a:solidFill>
                <a:cs typeface="+mn-ea"/>
                <a:sym typeface="+mn-lt"/>
              </a:rPr>
              <a:t>生活质量</a:t>
            </a:r>
          </a:p>
        </p:txBody>
      </p:sp>
      <p:sp>
        <p:nvSpPr>
          <p:cNvPr id="7" name="矩形: 对角圆角 6">
            <a:extLst>
              <a:ext uri="{FF2B5EF4-FFF2-40B4-BE49-F238E27FC236}">
                <a16:creationId xmlns:a16="http://schemas.microsoft.com/office/drawing/2014/main" id="{B0208B15-F241-A8E3-C1C5-4661A5BD5877}"/>
              </a:ext>
            </a:extLst>
          </p:cNvPr>
          <p:cNvSpPr/>
          <p:nvPr/>
        </p:nvSpPr>
        <p:spPr>
          <a:xfrm>
            <a:off x="381878" y="1308100"/>
            <a:ext cx="2674890" cy="4241800"/>
          </a:xfrm>
          <a:prstGeom prst="round2Diag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defTabSz="909836" fontAlgn="base">
              <a:spcBef>
                <a:spcPct val="0"/>
              </a:spcBef>
              <a:spcAft>
                <a:spcPct val="0"/>
              </a:spcAft>
              <a:defRPr/>
            </a:pPr>
            <a:r>
              <a:rPr lang="zh-CN" altLang="en-US" sz="1400" dirty="0">
                <a:solidFill>
                  <a:srgbClr val="FFFFFF"/>
                </a:solidFill>
                <a:latin typeface="+mn-ea"/>
                <a:cs typeface="+mn-ea"/>
                <a:sym typeface="+mn-lt"/>
              </a:rPr>
              <a:t> 首先带来的影响就是环境质量的改善，空气质量因为私家车和一次性用品的减少二得到显著的改善，空气中的有害物质减少，人们能呼吸道更加清醒的空气。</a:t>
            </a:r>
            <a:endParaRPr lang="en-US" altLang="zh-CN" sz="1400" dirty="0">
              <a:solidFill>
                <a:srgbClr val="FFFFFF"/>
              </a:solidFill>
              <a:latin typeface="+mn-ea"/>
              <a:cs typeface="+mn-ea"/>
              <a:sym typeface="+mn-lt"/>
            </a:endParaRPr>
          </a:p>
          <a:p>
            <a:pPr defTabSz="909836" fontAlgn="base">
              <a:spcBef>
                <a:spcPct val="0"/>
              </a:spcBef>
              <a:spcAft>
                <a:spcPct val="0"/>
              </a:spcAft>
              <a:defRPr/>
            </a:pPr>
            <a:r>
              <a:rPr lang="zh-CN" altLang="en-US" sz="1400" dirty="0">
                <a:solidFill>
                  <a:srgbClr val="FFFFFF"/>
                </a:solidFill>
                <a:latin typeface="+mn-ea"/>
                <a:cs typeface="+mn-ea"/>
                <a:sym typeface="+mn-lt"/>
              </a:rPr>
              <a:t>        实施人与自然和谐共处，意味着对水资源的保护和管理措施更加完善，诸多工业废水、生活污水排放入水的标准将更加严格的实施。水体质量也会得到很大程度的提高。</a:t>
            </a:r>
            <a:endParaRPr lang="en-US" altLang="zh-CN" sz="1400" dirty="0">
              <a:solidFill>
                <a:srgbClr val="FFFFFF"/>
              </a:solidFill>
              <a:latin typeface="+mn-ea"/>
              <a:cs typeface="+mn-ea"/>
              <a:sym typeface="+mn-lt"/>
            </a:endParaRPr>
          </a:p>
          <a:p>
            <a:pPr defTabSz="909836" fontAlgn="base">
              <a:spcBef>
                <a:spcPct val="0"/>
              </a:spcBef>
              <a:spcAft>
                <a:spcPct val="0"/>
              </a:spcAft>
              <a:defRPr/>
            </a:pPr>
            <a:r>
              <a:rPr lang="en-US" altLang="zh-CN" sz="1400" dirty="0">
                <a:solidFill>
                  <a:srgbClr val="FFFFFF"/>
                </a:solidFill>
                <a:latin typeface="+mn-ea"/>
                <a:cs typeface="+mn-ea"/>
                <a:sym typeface="+mn-lt"/>
              </a:rPr>
              <a:t>       </a:t>
            </a:r>
            <a:r>
              <a:rPr lang="zh-CN" altLang="en-US" sz="1400" dirty="0">
                <a:solidFill>
                  <a:srgbClr val="FFFFFF"/>
                </a:solidFill>
                <a:latin typeface="+mn-ea"/>
                <a:cs typeface="+mn-ea"/>
                <a:sym typeface="+mn-lt"/>
              </a:rPr>
              <a:t>随着空气和水体质量的提高，人体健康也会受到积极的影响，人均寿命增加，</a:t>
            </a:r>
            <a:endParaRPr lang="zh-CN" altLang="en-US" sz="1400" dirty="0"/>
          </a:p>
        </p:txBody>
      </p:sp>
      <p:pic>
        <p:nvPicPr>
          <p:cNvPr id="11" name="图片 10">
            <a:extLst>
              <a:ext uri="{FF2B5EF4-FFF2-40B4-BE49-F238E27FC236}">
                <a16:creationId xmlns:a16="http://schemas.microsoft.com/office/drawing/2014/main" id="{B296D796-1606-B523-3386-0F2D5BF228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6768" y="900006"/>
            <a:ext cx="4228066" cy="3600000"/>
          </a:xfrm>
          <a:prstGeom prst="rect">
            <a:avLst/>
          </a:prstGeom>
        </p:spPr>
      </p:pic>
      <p:pic>
        <p:nvPicPr>
          <p:cNvPr id="9" name="图片 8">
            <a:extLst>
              <a:ext uri="{FF2B5EF4-FFF2-40B4-BE49-F238E27FC236}">
                <a16:creationId xmlns:a16="http://schemas.microsoft.com/office/drawing/2014/main" id="{3005B321-043D-5F42-E20E-2263467D4F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2741533"/>
            <a:ext cx="5306708" cy="3600000"/>
          </a:xfrm>
          <a:prstGeom prst="rect">
            <a:avLst/>
          </a:prstGeom>
        </p:spPr>
      </p:pic>
    </p:spTree>
    <p:extLst>
      <p:ext uri="{BB962C8B-B14F-4D97-AF65-F5344CB8AC3E}">
        <p14:creationId xmlns:p14="http://schemas.microsoft.com/office/powerpoint/2010/main" val="1729260564"/>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4000"/>
                                  </p:iterate>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FF229B8-3608-A76A-575C-28EF6524B94F}"/>
              </a:ext>
            </a:extLst>
          </p:cNvPr>
          <p:cNvSpPr txBox="1"/>
          <p:nvPr/>
        </p:nvSpPr>
        <p:spPr>
          <a:xfrm>
            <a:off x="6766753" y="1500380"/>
            <a:ext cx="770372" cy="646331"/>
          </a:xfrm>
          <a:prstGeom prst="rect">
            <a:avLst/>
          </a:prstGeom>
          <a:noFill/>
        </p:spPr>
        <p:txBody>
          <a:bodyPr wrap="square" rtlCol="0">
            <a:spAutoFit/>
          </a:bodyPr>
          <a:lstStyle/>
          <a:p>
            <a:r>
              <a:rPr lang="zh-CN" altLang="en-US" dirty="0">
                <a:solidFill>
                  <a:schemeClr val="bg2"/>
                </a:solidFill>
              </a:rPr>
              <a:t>经济发展</a:t>
            </a:r>
          </a:p>
        </p:txBody>
      </p:sp>
      <p:sp>
        <p:nvSpPr>
          <p:cNvPr id="4" name="矩形: 对角圆角 3">
            <a:extLst>
              <a:ext uri="{FF2B5EF4-FFF2-40B4-BE49-F238E27FC236}">
                <a16:creationId xmlns:a16="http://schemas.microsoft.com/office/drawing/2014/main" id="{4058A911-9E31-5EA4-43F0-8584CA972C75}"/>
              </a:ext>
            </a:extLst>
          </p:cNvPr>
          <p:cNvSpPr/>
          <p:nvPr/>
        </p:nvSpPr>
        <p:spPr>
          <a:xfrm>
            <a:off x="1058333" y="990600"/>
            <a:ext cx="2929467" cy="4529667"/>
          </a:xfrm>
          <a:prstGeom prst="round2Diag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defTabSz="909836" fontAlgn="base">
              <a:spcBef>
                <a:spcPct val="0"/>
              </a:spcBef>
              <a:spcAft>
                <a:spcPct val="0"/>
              </a:spcAft>
              <a:defRPr/>
            </a:pPr>
            <a:r>
              <a:rPr lang="zh-CN" altLang="en-US" sz="1800" dirty="0">
                <a:solidFill>
                  <a:srgbClr val="FFFFFF"/>
                </a:solidFill>
                <a:latin typeface="+mn-ea"/>
                <a:cs typeface="+mn-ea"/>
                <a:sym typeface="+mn-lt"/>
              </a:rPr>
              <a:t>      其次就是经济的发展，之前的发展是以环境为代价，牺牲环境来换取中高速的经济发展，最后环境被破坏。</a:t>
            </a:r>
            <a:endParaRPr lang="en-US" altLang="zh-CN" sz="1800" dirty="0">
              <a:solidFill>
                <a:srgbClr val="FFFFFF"/>
              </a:solidFill>
              <a:latin typeface="+mn-ea"/>
              <a:cs typeface="+mn-ea"/>
              <a:sym typeface="+mn-lt"/>
            </a:endParaRPr>
          </a:p>
          <a:p>
            <a:pPr defTabSz="909836" fontAlgn="base">
              <a:spcBef>
                <a:spcPct val="0"/>
              </a:spcBef>
              <a:spcAft>
                <a:spcPct val="0"/>
              </a:spcAft>
              <a:defRPr/>
            </a:pPr>
            <a:r>
              <a:rPr lang="en-US" altLang="zh-CN" dirty="0">
                <a:solidFill>
                  <a:srgbClr val="FFFFFF"/>
                </a:solidFill>
                <a:latin typeface="+mn-ea"/>
                <a:cs typeface="+mn-ea"/>
                <a:sym typeface="+mn-lt"/>
              </a:rPr>
              <a:t>       </a:t>
            </a:r>
            <a:r>
              <a:rPr lang="zh-CN" altLang="en-US" dirty="0">
                <a:solidFill>
                  <a:srgbClr val="FFFFFF"/>
                </a:solidFill>
                <a:latin typeface="+mn-ea"/>
                <a:cs typeface="+mn-ea"/>
                <a:sym typeface="+mn-lt"/>
              </a:rPr>
              <a:t>根据相关数据，玄武湖旅游收入逐年增长，虽然门票免费，但高质量的水体使人们对水上游玩项目的兴趣大幅增长。</a:t>
            </a:r>
            <a:endParaRPr lang="en-US" altLang="zh-CN" sz="1800" dirty="0">
              <a:solidFill>
                <a:srgbClr val="FFFFFF"/>
              </a:solidFill>
              <a:latin typeface="+mn-ea"/>
              <a:cs typeface="+mn-ea"/>
              <a:sym typeface="+mn-lt"/>
            </a:endParaRPr>
          </a:p>
          <a:p>
            <a:pPr defTabSz="909836" fontAlgn="base">
              <a:spcBef>
                <a:spcPct val="0"/>
              </a:spcBef>
              <a:spcAft>
                <a:spcPct val="0"/>
              </a:spcAft>
              <a:defRPr/>
            </a:pPr>
            <a:r>
              <a:rPr lang="zh-CN" altLang="en-US" sz="1800" dirty="0">
                <a:solidFill>
                  <a:srgbClr val="FFFFFF"/>
                </a:solidFill>
                <a:latin typeface="+mn-ea"/>
                <a:cs typeface="+mn-ea"/>
                <a:sym typeface="+mn-lt"/>
              </a:rPr>
              <a:t>        </a:t>
            </a:r>
            <a:endParaRPr lang="zh-CN" altLang="en-US" dirty="0"/>
          </a:p>
        </p:txBody>
      </p:sp>
      <p:pic>
        <p:nvPicPr>
          <p:cNvPr id="6" name="图片 5">
            <a:extLst>
              <a:ext uri="{FF2B5EF4-FFF2-40B4-BE49-F238E27FC236}">
                <a16:creationId xmlns:a16="http://schemas.microsoft.com/office/drawing/2014/main" id="{B4DE9ABF-1151-5FBA-0F0C-05550A8167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0107" y="3085528"/>
            <a:ext cx="6455160" cy="2434739"/>
          </a:xfrm>
          <a:prstGeom prst="rect">
            <a:avLst/>
          </a:prstGeom>
        </p:spPr>
      </p:pic>
      <p:pic>
        <p:nvPicPr>
          <p:cNvPr id="8" name="图片 7">
            <a:extLst>
              <a:ext uri="{FF2B5EF4-FFF2-40B4-BE49-F238E27FC236}">
                <a16:creationId xmlns:a16="http://schemas.microsoft.com/office/drawing/2014/main" id="{6F9B11BE-8EE6-D5AC-F405-F56B3525FA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1700" y="990600"/>
            <a:ext cx="6591973" cy="1385388"/>
          </a:xfrm>
          <a:prstGeom prst="rect">
            <a:avLst/>
          </a:prstGeom>
        </p:spPr>
      </p:pic>
      <p:pic>
        <p:nvPicPr>
          <p:cNvPr id="9" name="图片 8">
            <a:extLst>
              <a:ext uri="{FF2B5EF4-FFF2-40B4-BE49-F238E27FC236}">
                <a16:creationId xmlns:a16="http://schemas.microsoft.com/office/drawing/2014/main" id="{B7B80B57-658F-651D-426D-96982D4091A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58945" y="376478"/>
            <a:ext cx="962952" cy="585392"/>
          </a:xfrm>
          <a:prstGeom prst="rect">
            <a:avLst/>
          </a:prstGeom>
        </p:spPr>
      </p:pic>
      <p:sp>
        <p:nvSpPr>
          <p:cNvPr id="10" name="文本框 9">
            <a:extLst>
              <a:ext uri="{FF2B5EF4-FFF2-40B4-BE49-F238E27FC236}">
                <a16:creationId xmlns:a16="http://schemas.microsoft.com/office/drawing/2014/main" id="{A607FFA0-1944-717A-96B7-835088CEADC3}"/>
              </a:ext>
            </a:extLst>
          </p:cNvPr>
          <p:cNvSpPr txBox="1"/>
          <p:nvPr/>
        </p:nvSpPr>
        <p:spPr>
          <a:xfrm>
            <a:off x="1079815" y="438341"/>
            <a:ext cx="2674890" cy="461665"/>
          </a:xfrm>
          <a:prstGeom prst="rect">
            <a:avLst/>
          </a:prstGeom>
          <a:noFill/>
        </p:spPr>
        <p:txBody>
          <a:bodyPr wrap="square" rtlCol="0">
            <a:spAutoFit/>
          </a:bodyPr>
          <a:lstStyle/>
          <a:p>
            <a:pPr defTabSz="914377">
              <a:defRPr/>
            </a:pPr>
            <a:r>
              <a:rPr lang="zh-CN" altLang="en-US" sz="2400" b="1" dirty="0">
                <a:solidFill>
                  <a:srgbClr val="1F5D05"/>
                </a:solidFill>
                <a:cs typeface="+mn-ea"/>
                <a:sym typeface="+mn-lt"/>
              </a:rPr>
              <a:t>影响</a:t>
            </a:r>
            <a:r>
              <a:rPr lang="en-US" altLang="zh-CN" sz="2400" b="1" dirty="0">
                <a:solidFill>
                  <a:srgbClr val="1F5D05"/>
                </a:solidFill>
                <a:cs typeface="+mn-ea"/>
                <a:sym typeface="+mn-lt"/>
              </a:rPr>
              <a:t>—</a:t>
            </a:r>
            <a:r>
              <a:rPr lang="zh-CN" altLang="en-US" sz="2400" b="1" dirty="0">
                <a:solidFill>
                  <a:srgbClr val="1F5D05"/>
                </a:solidFill>
                <a:cs typeface="+mn-ea"/>
                <a:sym typeface="+mn-lt"/>
              </a:rPr>
              <a:t>经济发展</a:t>
            </a:r>
          </a:p>
        </p:txBody>
      </p:sp>
    </p:spTree>
    <p:extLst>
      <p:ext uri="{BB962C8B-B14F-4D97-AF65-F5344CB8AC3E}">
        <p14:creationId xmlns:p14="http://schemas.microsoft.com/office/powerpoint/2010/main" val="114183542"/>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4000"/>
                                  </p:iterate>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直接连接符 13"/>
          <p:cNvSpPr>
            <a:spLocks noChangeShapeType="1"/>
          </p:cNvSpPr>
          <p:nvPr/>
        </p:nvSpPr>
        <p:spPr bwMode="auto">
          <a:xfrm>
            <a:off x="5339971" y="3095532"/>
            <a:ext cx="1451335" cy="0"/>
          </a:xfrm>
          <a:prstGeom prst="line">
            <a:avLst/>
          </a:prstGeom>
          <a:noFill/>
          <a:ln w="9525">
            <a:solidFill>
              <a:schemeClr val="bg2"/>
            </a:solidFill>
            <a:bevel/>
            <a:headEnd/>
            <a:tailEnd/>
          </a:ln>
        </p:spPr>
        <p:txBody>
          <a:bodyPr/>
          <a:lstStyle/>
          <a:p>
            <a:pPr defTabSz="1212451" fontAlgn="base">
              <a:spcBef>
                <a:spcPct val="0"/>
              </a:spcBef>
              <a:spcAft>
                <a:spcPct val="0"/>
              </a:spcAft>
              <a:defRPr/>
            </a:pPr>
            <a:endParaRPr lang="zh-CN" altLang="en-US" sz="2383" b="1" dirty="0">
              <a:solidFill>
                <a:srgbClr val="000000"/>
              </a:solidFill>
              <a:cs typeface="+mn-ea"/>
              <a:sym typeface="+mn-lt"/>
            </a:endParaRPr>
          </a:p>
        </p:txBody>
      </p:sp>
      <p:grpSp>
        <p:nvGrpSpPr>
          <p:cNvPr id="55302" name="组合 17"/>
          <p:cNvGrpSpPr>
            <a:grpSpLocks/>
          </p:cNvGrpSpPr>
          <p:nvPr/>
        </p:nvGrpSpPr>
        <p:grpSpPr bwMode="auto">
          <a:xfrm>
            <a:off x="956107" y="1992598"/>
            <a:ext cx="4150935" cy="2872804"/>
            <a:chOff x="0" y="0"/>
            <a:chExt cx="2880320" cy="2019710"/>
          </a:xfrm>
        </p:grpSpPr>
        <p:grpSp>
          <p:nvGrpSpPr>
            <p:cNvPr id="58394" name="组合 18"/>
            <p:cNvGrpSpPr>
              <a:grpSpLocks/>
            </p:cNvGrpSpPr>
            <p:nvPr/>
          </p:nvGrpSpPr>
          <p:grpSpPr bwMode="auto">
            <a:xfrm>
              <a:off x="0" y="0"/>
              <a:ext cx="2880320" cy="775829"/>
              <a:chOff x="0" y="0"/>
              <a:chExt cx="2880320" cy="360040"/>
            </a:xfrm>
          </p:grpSpPr>
          <p:sp>
            <p:nvSpPr>
              <p:cNvPr id="58398" name="直接连接符 25"/>
              <p:cNvSpPr>
                <a:spLocks noChangeShapeType="1"/>
              </p:cNvSpPr>
              <p:nvPr/>
            </p:nvSpPr>
            <p:spPr bwMode="auto">
              <a:xfrm>
                <a:off x="0" y="0"/>
                <a:ext cx="1957772" cy="1"/>
              </a:xfrm>
              <a:prstGeom prst="line">
                <a:avLst/>
              </a:prstGeom>
              <a:noFill/>
              <a:ln w="9525">
                <a:solidFill>
                  <a:schemeClr val="bg2"/>
                </a:solidFill>
                <a:bevel/>
                <a:headEnd type="oval" w="med" len="med"/>
                <a:tailEnd/>
              </a:ln>
            </p:spPr>
            <p:txBody>
              <a:bodyPr/>
              <a:lstStyle/>
              <a:p>
                <a:pPr defTabSz="1212451" fontAlgn="base">
                  <a:spcBef>
                    <a:spcPct val="0"/>
                  </a:spcBef>
                  <a:spcAft>
                    <a:spcPct val="0"/>
                  </a:spcAft>
                  <a:defRPr/>
                </a:pPr>
                <a:endParaRPr lang="zh-CN" altLang="en-US" sz="2383" b="1" dirty="0">
                  <a:solidFill>
                    <a:srgbClr val="000000"/>
                  </a:solidFill>
                  <a:cs typeface="+mn-ea"/>
                  <a:sym typeface="+mn-lt"/>
                </a:endParaRPr>
              </a:p>
            </p:txBody>
          </p:sp>
          <p:sp>
            <p:nvSpPr>
              <p:cNvPr id="58399" name="直接连接符 26"/>
              <p:cNvSpPr>
                <a:spLocks noChangeShapeType="1"/>
              </p:cNvSpPr>
              <p:nvPr/>
            </p:nvSpPr>
            <p:spPr bwMode="auto">
              <a:xfrm>
                <a:off x="1957772" y="0"/>
                <a:ext cx="922548" cy="360040"/>
              </a:xfrm>
              <a:prstGeom prst="line">
                <a:avLst/>
              </a:prstGeom>
              <a:noFill/>
              <a:ln w="9525">
                <a:solidFill>
                  <a:schemeClr val="bg2"/>
                </a:solidFill>
                <a:bevel/>
                <a:headEnd/>
                <a:tailEnd/>
              </a:ln>
            </p:spPr>
            <p:txBody>
              <a:bodyPr/>
              <a:lstStyle/>
              <a:p>
                <a:pPr defTabSz="1212451" fontAlgn="base">
                  <a:spcBef>
                    <a:spcPct val="0"/>
                  </a:spcBef>
                  <a:spcAft>
                    <a:spcPct val="0"/>
                  </a:spcAft>
                  <a:defRPr/>
                </a:pPr>
                <a:endParaRPr lang="zh-CN" altLang="en-US" sz="2383" b="1" dirty="0">
                  <a:solidFill>
                    <a:srgbClr val="000000"/>
                  </a:solidFill>
                  <a:cs typeface="+mn-ea"/>
                  <a:sym typeface="+mn-lt"/>
                </a:endParaRPr>
              </a:p>
            </p:txBody>
          </p:sp>
        </p:grpSp>
        <p:grpSp>
          <p:nvGrpSpPr>
            <p:cNvPr id="58395" name="组合 22"/>
            <p:cNvGrpSpPr>
              <a:grpSpLocks/>
            </p:cNvGrpSpPr>
            <p:nvPr/>
          </p:nvGrpSpPr>
          <p:grpSpPr bwMode="auto">
            <a:xfrm flipV="1">
              <a:off x="0" y="1243881"/>
              <a:ext cx="2880320" cy="775829"/>
              <a:chOff x="0" y="0"/>
              <a:chExt cx="2880320" cy="360040"/>
            </a:xfrm>
          </p:grpSpPr>
          <p:sp>
            <p:nvSpPr>
              <p:cNvPr id="58396" name="直接连接符 23"/>
              <p:cNvSpPr>
                <a:spLocks noChangeShapeType="1"/>
              </p:cNvSpPr>
              <p:nvPr/>
            </p:nvSpPr>
            <p:spPr bwMode="auto">
              <a:xfrm>
                <a:off x="0" y="0"/>
                <a:ext cx="1957772" cy="1"/>
              </a:xfrm>
              <a:prstGeom prst="line">
                <a:avLst/>
              </a:prstGeom>
              <a:noFill/>
              <a:ln w="9525">
                <a:solidFill>
                  <a:schemeClr val="bg2"/>
                </a:solidFill>
                <a:bevel/>
                <a:headEnd type="oval" w="med" len="med"/>
                <a:tailEnd/>
              </a:ln>
            </p:spPr>
            <p:txBody>
              <a:bodyPr/>
              <a:lstStyle/>
              <a:p>
                <a:pPr defTabSz="1212451" fontAlgn="base">
                  <a:spcBef>
                    <a:spcPct val="0"/>
                  </a:spcBef>
                  <a:spcAft>
                    <a:spcPct val="0"/>
                  </a:spcAft>
                  <a:defRPr/>
                </a:pPr>
                <a:endParaRPr lang="zh-CN" altLang="en-US" sz="2383" b="1" dirty="0">
                  <a:solidFill>
                    <a:srgbClr val="000000"/>
                  </a:solidFill>
                  <a:cs typeface="+mn-ea"/>
                  <a:sym typeface="+mn-lt"/>
                </a:endParaRPr>
              </a:p>
            </p:txBody>
          </p:sp>
          <p:sp>
            <p:nvSpPr>
              <p:cNvPr id="58397" name="直接连接符 24"/>
              <p:cNvSpPr>
                <a:spLocks noChangeShapeType="1"/>
              </p:cNvSpPr>
              <p:nvPr/>
            </p:nvSpPr>
            <p:spPr bwMode="auto">
              <a:xfrm>
                <a:off x="1957772" y="0"/>
                <a:ext cx="922548" cy="360040"/>
              </a:xfrm>
              <a:prstGeom prst="line">
                <a:avLst/>
              </a:prstGeom>
              <a:noFill/>
              <a:ln w="9525">
                <a:solidFill>
                  <a:schemeClr val="bg2"/>
                </a:solidFill>
                <a:bevel/>
                <a:headEnd/>
                <a:tailEnd/>
              </a:ln>
            </p:spPr>
            <p:txBody>
              <a:bodyPr/>
              <a:lstStyle/>
              <a:p>
                <a:pPr defTabSz="1212451" fontAlgn="base">
                  <a:spcBef>
                    <a:spcPct val="0"/>
                  </a:spcBef>
                  <a:spcAft>
                    <a:spcPct val="0"/>
                  </a:spcAft>
                  <a:defRPr/>
                </a:pPr>
                <a:endParaRPr lang="zh-CN" altLang="en-US" sz="2383" b="1" dirty="0">
                  <a:solidFill>
                    <a:srgbClr val="000000"/>
                  </a:solidFill>
                  <a:cs typeface="+mn-ea"/>
                  <a:sym typeface="+mn-lt"/>
                </a:endParaRPr>
              </a:p>
            </p:txBody>
          </p:sp>
        </p:grpSp>
      </p:grpSp>
      <p:sp>
        <p:nvSpPr>
          <p:cNvPr id="58386" name="AutoShape 35"/>
          <p:cNvSpPr>
            <a:spLocks noChangeArrowheads="1"/>
          </p:cNvSpPr>
          <p:nvPr/>
        </p:nvSpPr>
        <p:spPr bwMode="auto">
          <a:xfrm>
            <a:off x="4933836" y="2118021"/>
            <a:ext cx="2168043" cy="722681"/>
          </a:xfrm>
          <a:custGeom>
            <a:avLst/>
            <a:gdLst>
              <a:gd name="T0" fmla="*/ 307741 w 21600"/>
              <a:gd name="T1" fmla="*/ 2171 h 21600"/>
              <a:gd name="T2" fmla="*/ 175852 w 21600"/>
              <a:gd name="T3" fmla="*/ 4342 h 21600"/>
              <a:gd name="T4" fmla="*/ 43963 w 21600"/>
              <a:gd name="T5" fmla="*/ 2171 h 21600"/>
              <a:gd name="T6" fmla="*/ 175852 w 21600"/>
              <a:gd name="T7" fmla="*/ 0 h 21600"/>
              <a:gd name="T8" fmla="*/ 0 60000 65536"/>
              <a:gd name="T9" fmla="*/ 0 60000 65536"/>
              <a:gd name="T10" fmla="*/ 0 60000 65536"/>
              <a:gd name="T11" fmla="*/ 0 60000 65536"/>
              <a:gd name="T12" fmla="*/ 4502 w 21600"/>
              <a:gd name="T13" fmla="*/ 4522 h 21600"/>
              <a:gd name="T14" fmla="*/ 17098 w 21600"/>
              <a:gd name="T15" fmla="*/ 17078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rgbClr val="6BAC37"/>
          </a:solidFill>
          <a:ln w="9525">
            <a:noFill/>
            <a:miter lim="800000"/>
            <a:headEnd/>
            <a:tailEnd/>
          </a:ln>
        </p:spPr>
        <p:txBody>
          <a:bodyPr wrap="none" anchor="ctr"/>
          <a:lstStyle/>
          <a:p>
            <a:pPr defTabSz="1212451" fontAlgn="base">
              <a:spcBef>
                <a:spcPct val="0"/>
              </a:spcBef>
              <a:spcAft>
                <a:spcPct val="0"/>
              </a:spcAft>
              <a:defRPr/>
            </a:pPr>
            <a:endParaRPr lang="zh-CN" altLang="en-US" sz="2383" b="1" dirty="0">
              <a:solidFill>
                <a:srgbClr val="000000"/>
              </a:solidFill>
              <a:cs typeface="+mn-ea"/>
              <a:sym typeface="+mn-lt"/>
            </a:endParaRPr>
          </a:p>
        </p:txBody>
      </p:sp>
      <p:sp>
        <p:nvSpPr>
          <p:cNvPr id="58387" name="Rectangle 37"/>
          <p:cNvSpPr>
            <a:spLocks noChangeArrowheads="1"/>
          </p:cNvSpPr>
          <p:nvPr/>
        </p:nvSpPr>
        <p:spPr bwMode="auto">
          <a:xfrm>
            <a:off x="5313177" y="2215856"/>
            <a:ext cx="1409360" cy="459036"/>
          </a:xfrm>
          <a:prstGeom prst="rect">
            <a:avLst/>
          </a:prstGeom>
          <a:noFill/>
          <a:ln w="9525">
            <a:noFill/>
            <a:miter lim="800000"/>
            <a:headEnd/>
            <a:tailEnd/>
          </a:ln>
        </p:spPr>
        <p:txBody>
          <a:bodyPr wrap="none">
            <a:spAutoFit/>
          </a:bodyPr>
          <a:lstStyle/>
          <a:p>
            <a:pPr defTabSz="1146751" fontAlgn="base">
              <a:spcBef>
                <a:spcPct val="0"/>
              </a:spcBef>
              <a:spcAft>
                <a:spcPct val="0"/>
              </a:spcAft>
              <a:defRPr/>
            </a:pPr>
            <a:r>
              <a:rPr lang="zh-CN" altLang="en-US" sz="2383" b="1" dirty="0">
                <a:solidFill>
                  <a:srgbClr val="FFFFFF"/>
                </a:solidFill>
                <a:cs typeface="+mn-ea"/>
                <a:sym typeface="+mn-lt"/>
              </a:rPr>
              <a:t>生活方式</a:t>
            </a:r>
          </a:p>
        </p:txBody>
      </p:sp>
      <p:sp>
        <p:nvSpPr>
          <p:cNvPr id="58384" name="AutoShape 36"/>
          <p:cNvSpPr>
            <a:spLocks noChangeArrowheads="1"/>
          </p:cNvSpPr>
          <p:nvPr/>
        </p:nvSpPr>
        <p:spPr bwMode="auto">
          <a:xfrm flipV="1">
            <a:off x="4933836" y="4015306"/>
            <a:ext cx="2168043" cy="722680"/>
          </a:xfrm>
          <a:custGeom>
            <a:avLst/>
            <a:gdLst>
              <a:gd name="T0" fmla="*/ 307741 w 21600"/>
              <a:gd name="T1" fmla="*/ 2171 h 21600"/>
              <a:gd name="T2" fmla="*/ 175852 w 21600"/>
              <a:gd name="T3" fmla="*/ 4342 h 21600"/>
              <a:gd name="T4" fmla="*/ 43963 w 21600"/>
              <a:gd name="T5" fmla="*/ 2171 h 21600"/>
              <a:gd name="T6" fmla="*/ 175852 w 21600"/>
              <a:gd name="T7" fmla="*/ 0 h 21600"/>
              <a:gd name="T8" fmla="*/ 0 60000 65536"/>
              <a:gd name="T9" fmla="*/ 0 60000 65536"/>
              <a:gd name="T10" fmla="*/ 0 60000 65536"/>
              <a:gd name="T11" fmla="*/ 0 60000 65536"/>
              <a:gd name="T12" fmla="*/ 4502 w 21600"/>
              <a:gd name="T13" fmla="*/ 4522 h 21600"/>
              <a:gd name="T14" fmla="*/ 17098 w 21600"/>
              <a:gd name="T15" fmla="*/ 17078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rgbClr val="6BAC37"/>
          </a:solidFill>
          <a:ln w="9525">
            <a:noFill/>
            <a:miter lim="800000"/>
            <a:headEnd/>
            <a:tailEnd/>
          </a:ln>
        </p:spPr>
        <p:txBody>
          <a:bodyPr rot="10800000" wrap="none" anchor="ctr"/>
          <a:lstStyle/>
          <a:p>
            <a:pPr defTabSz="1212451" fontAlgn="base">
              <a:spcBef>
                <a:spcPct val="0"/>
              </a:spcBef>
              <a:spcAft>
                <a:spcPct val="0"/>
              </a:spcAft>
              <a:defRPr/>
            </a:pPr>
            <a:endParaRPr lang="zh-CN" altLang="en-US" sz="2383" b="1" dirty="0">
              <a:solidFill>
                <a:srgbClr val="000000"/>
              </a:solidFill>
              <a:cs typeface="+mn-ea"/>
              <a:sym typeface="+mn-lt"/>
            </a:endParaRPr>
          </a:p>
        </p:txBody>
      </p:sp>
      <p:sp>
        <p:nvSpPr>
          <p:cNvPr id="58385" name="Rectangle 38"/>
          <p:cNvSpPr>
            <a:spLocks noChangeArrowheads="1"/>
          </p:cNvSpPr>
          <p:nvPr/>
        </p:nvSpPr>
        <p:spPr bwMode="auto">
          <a:xfrm>
            <a:off x="5313177" y="4169450"/>
            <a:ext cx="1409360" cy="459036"/>
          </a:xfrm>
          <a:prstGeom prst="rect">
            <a:avLst/>
          </a:prstGeom>
          <a:noFill/>
          <a:ln w="9525">
            <a:noFill/>
            <a:miter lim="800000"/>
            <a:headEnd/>
            <a:tailEnd/>
          </a:ln>
        </p:spPr>
        <p:txBody>
          <a:bodyPr wrap="none">
            <a:spAutoFit/>
          </a:bodyPr>
          <a:lstStyle/>
          <a:p>
            <a:pPr defTabSz="1146751" fontAlgn="base">
              <a:spcBef>
                <a:spcPct val="0"/>
              </a:spcBef>
              <a:spcAft>
                <a:spcPct val="0"/>
              </a:spcAft>
              <a:defRPr/>
            </a:pPr>
            <a:r>
              <a:rPr lang="zh-CN" altLang="en-US" sz="2383" b="1" dirty="0">
                <a:solidFill>
                  <a:srgbClr val="FFFFFF"/>
                </a:solidFill>
                <a:cs typeface="+mn-ea"/>
                <a:sym typeface="+mn-lt"/>
              </a:rPr>
              <a:t>环保意识</a:t>
            </a:r>
          </a:p>
        </p:txBody>
      </p:sp>
      <p:pic>
        <p:nvPicPr>
          <p:cNvPr id="33" name="图片 32">
            <a:extLst>
              <a:ext uri="{FF2B5EF4-FFF2-40B4-BE49-F238E27FC236}">
                <a16:creationId xmlns:a16="http://schemas.microsoft.com/office/drawing/2014/main" id="{440FBB43-83F4-4C44-BC99-7E0A048CBC7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8945" y="376478"/>
            <a:ext cx="962952" cy="585392"/>
          </a:xfrm>
          <a:prstGeom prst="rect">
            <a:avLst/>
          </a:prstGeom>
        </p:spPr>
      </p:pic>
      <p:sp>
        <p:nvSpPr>
          <p:cNvPr id="34" name="文本框 33">
            <a:extLst>
              <a:ext uri="{FF2B5EF4-FFF2-40B4-BE49-F238E27FC236}">
                <a16:creationId xmlns:a16="http://schemas.microsoft.com/office/drawing/2014/main" id="{8342C87A-23CC-4467-AECE-669942171F16}"/>
              </a:ext>
            </a:extLst>
          </p:cNvPr>
          <p:cNvSpPr txBox="1"/>
          <p:nvPr/>
        </p:nvSpPr>
        <p:spPr>
          <a:xfrm>
            <a:off x="1079815" y="438341"/>
            <a:ext cx="2674890" cy="461665"/>
          </a:xfrm>
          <a:prstGeom prst="rect">
            <a:avLst/>
          </a:prstGeom>
          <a:noFill/>
        </p:spPr>
        <p:txBody>
          <a:bodyPr wrap="square" rtlCol="0">
            <a:spAutoFit/>
          </a:bodyPr>
          <a:lstStyle/>
          <a:p>
            <a:pPr defTabSz="914377">
              <a:defRPr/>
            </a:pPr>
            <a:r>
              <a:rPr lang="zh-CN" altLang="en-US" sz="2400" b="1" dirty="0">
                <a:solidFill>
                  <a:srgbClr val="1F5D05"/>
                </a:solidFill>
                <a:cs typeface="+mn-ea"/>
                <a:sym typeface="+mn-lt"/>
              </a:rPr>
              <a:t>影响</a:t>
            </a:r>
          </a:p>
        </p:txBody>
      </p:sp>
      <p:sp>
        <p:nvSpPr>
          <p:cNvPr id="3" name="对话气泡: 矩形 2">
            <a:extLst>
              <a:ext uri="{FF2B5EF4-FFF2-40B4-BE49-F238E27FC236}">
                <a16:creationId xmlns:a16="http://schemas.microsoft.com/office/drawing/2014/main" id="{3EA3102C-7031-ACA3-7DD3-8D5DEB0B4A73}"/>
              </a:ext>
            </a:extLst>
          </p:cNvPr>
          <p:cNvSpPr/>
          <p:nvPr/>
        </p:nvSpPr>
        <p:spPr>
          <a:xfrm>
            <a:off x="778933" y="2379133"/>
            <a:ext cx="4064000" cy="2249353"/>
          </a:xfrm>
          <a:prstGeom prst="wedgeRectCallout">
            <a:avLst>
              <a:gd name="adj1" fmla="val 63750"/>
              <a:gd name="adj2" fmla="val -45528"/>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BE04DA37-D04A-1AAB-ABC3-43934DA18905}"/>
              </a:ext>
            </a:extLst>
          </p:cNvPr>
          <p:cNvSpPr txBox="1"/>
          <p:nvPr/>
        </p:nvSpPr>
        <p:spPr>
          <a:xfrm>
            <a:off x="989917" y="2503365"/>
            <a:ext cx="3411494" cy="2031325"/>
          </a:xfrm>
          <a:prstGeom prst="rect">
            <a:avLst/>
          </a:prstGeom>
          <a:noFill/>
        </p:spPr>
        <p:txBody>
          <a:bodyPr wrap="square" rtlCol="0">
            <a:spAutoFit/>
          </a:bodyPr>
          <a:lstStyle/>
          <a:p>
            <a:r>
              <a:rPr lang="en-US" altLang="zh-CN" sz="1800" dirty="0">
                <a:solidFill>
                  <a:schemeClr val="bg1"/>
                </a:solidFill>
                <a:effectLst/>
                <a:latin typeface="+mj-ea"/>
                <a:ea typeface="+mj-ea"/>
                <a:cs typeface="Times New Roman" panose="02020603050405020304" pitchFamily="18" charset="0"/>
              </a:rPr>
              <a:t>      </a:t>
            </a:r>
            <a:r>
              <a:rPr lang="zh-CN" altLang="zh-CN" sz="1800" dirty="0">
                <a:solidFill>
                  <a:schemeClr val="bg1"/>
                </a:solidFill>
                <a:effectLst/>
                <a:latin typeface="+mj-ea"/>
                <a:ea typeface="+mj-ea"/>
                <a:cs typeface="Times New Roman" panose="02020603050405020304" pitchFamily="18" charset="0"/>
              </a:rPr>
              <a:t>休闲方式也将更加丰富多样。随着生态环境的改善，人们将有更多机会参与户外活动，如徒步、骑行、野营等。这些活动不仅有助于人们放松身心，也能让人们更深入地了解自然、尊重自然、保护自然。</a:t>
            </a:r>
            <a:endParaRPr lang="zh-CN" altLang="en-US" dirty="0">
              <a:solidFill>
                <a:schemeClr val="bg1"/>
              </a:solidFill>
              <a:latin typeface="+mj-ea"/>
              <a:ea typeface="+mj-ea"/>
            </a:endParaRPr>
          </a:p>
        </p:txBody>
      </p:sp>
      <p:sp>
        <p:nvSpPr>
          <p:cNvPr id="6" name="对话气泡: 矩形 5">
            <a:extLst>
              <a:ext uri="{FF2B5EF4-FFF2-40B4-BE49-F238E27FC236}">
                <a16:creationId xmlns:a16="http://schemas.microsoft.com/office/drawing/2014/main" id="{AD5B7329-5C03-B8F7-630E-CC4ADA2AAC1C}"/>
              </a:ext>
            </a:extLst>
          </p:cNvPr>
          <p:cNvSpPr/>
          <p:nvPr/>
        </p:nvSpPr>
        <p:spPr>
          <a:xfrm>
            <a:off x="7138083" y="2304323"/>
            <a:ext cx="4064000" cy="2249353"/>
          </a:xfrm>
          <a:prstGeom prst="wedgeRectCallout">
            <a:avLst>
              <a:gd name="adj1" fmla="val -64167"/>
              <a:gd name="adj2" fmla="val 39163"/>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zh-CN" sz="1800" kern="100" dirty="0">
                <a:effectLst/>
                <a:latin typeface="微软雅黑" panose="020B0503020204020204" pitchFamily="34" charset="-122"/>
                <a:ea typeface="微软雅黑" panose="020B0503020204020204" pitchFamily="34" charset="-122"/>
              </a:rPr>
              <a:t>人们的环保意识将得到提升。随着人与自然和谐共处理念的深入人心，人们将更加关注环保问题，积极参与环保活动，为保护环境贡献自己的力量。这种环保意识的提升将推动整个社会形成更加环保、低碳的生活方式。</a:t>
            </a:r>
          </a:p>
          <a:p>
            <a:pPr algn="ct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80803856"/>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8386"/>
                                        </p:tgtEl>
                                        <p:attrNameLst>
                                          <p:attrName>style.visibility</p:attrName>
                                        </p:attrNameLst>
                                      </p:cBhvr>
                                      <p:to>
                                        <p:strVal val="visible"/>
                                      </p:to>
                                    </p:set>
                                    <p:anim calcmode="lin" valueType="num">
                                      <p:cBhvr additive="base">
                                        <p:cTn id="7" dur="500" fill="hold"/>
                                        <p:tgtEl>
                                          <p:spTgt spid="58386"/>
                                        </p:tgtEl>
                                        <p:attrNameLst>
                                          <p:attrName>ppt_x</p:attrName>
                                        </p:attrNameLst>
                                      </p:cBhvr>
                                      <p:tavLst>
                                        <p:tav tm="0">
                                          <p:val>
                                            <p:strVal val="#ppt_x"/>
                                          </p:val>
                                        </p:tav>
                                        <p:tav tm="100000">
                                          <p:val>
                                            <p:strVal val="#ppt_x"/>
                                          </p:val>
                                        </p:tav>
                                      </p:tavLst>
                                    </p:anim>
                                    <p:anim calcmode="lin" valueType="num">
                                      <p:cBhvr additive="base">
                                        <p:cTn id="8" dur="500" fill="hold"/>
                                        <p:tgtEl>
                                          <p:spTgt spid="5838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8384"/>
                                        </p:tgtEl>
                                        <p:attrNameLst>
                                          <p:attrName>style.visibility</p:attrName>
                                        </p:attrNameLst>
                                      </p:cBhvr>
                                      <p:to>
                                        <p:strVal val="visible"/>
                                      </p:to>
                                    </p:set>
                                    <p:anim calcmode="lin" valueType="num">
                                      <p:cBhvr additive="base">
                                        <p:cTn id="11" dur="500" fill="hold"/>
                                        <p:tgtEl>
                                          <p:spTgt spid="58384"/>
                                        </p:tgtEl>
                                        <p:attrNameLst>
                                          <p:attrName>ppt_x</p:attrName>
                                        </p:attrNameLst>
                                      </p:cBhvr>
                                      <p:tavLst>
                                        <p:tav tm="0">
                                          <p:val>
                                            <p:strVal val="#ppt_x"/>
                                          </p:val>
                                        </p:tav>
                                        <p:tav tm="100000">
                                          <p:val>
                                            <p:strVal val="#ppt_x"/>
                                          </p:val>
                                        </p:tav>
                                      </p:tavLst>
                                    </p:anim>
                                    <p:anim calcmode="lin" valueType="num">
                                      <p:cBhvr additive="base">
                                        <p:cTn id="12" dur="500" fill="hold"/>
                                        <p:tgtEl>
                                          <p:spTgt spid="58384"/>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7" presetClass="entr" presetSubtype="10" fill="hold" grpId="0" nodeType="afterEffect">
                                  <p:stCondLst>
                                    <p:cond delay="0"/>
                                  </p:stCondLst>
                                  <p:childTnLst>
                                    <p:set>
                                      <p:cBhvr>
                                        <p:cTn id="15" dur="1" fill="hold">
                                          <p:stCondLst>
                                            <p:cond delay="0"/>
                                          </p:stCondLst>
                                        </p:cTn>
                                        <p:tgtEl>
                                          <p:spTgt spid="55298"/>
                                        </p:tgtEl>
                                        <p:attrNameLst>
                                          <p:attrName>style.visibility</p:attrName>
                                        </p:attrNameLst>
                                      </p:cBhvr>
                                      <p:to>
                                        <p:strVal val="visible"/>
                                      </p:to>
                                    </p:set>
                                    <p:anim calcmode="lin" valueType="num">
                                      <p:cBhvr>
                                        <p:cTn id="16" dur="500" fill="hold"/>
                                        <p:tgtEl>
                                          <p:spTgt spid="55298"/>
                                        </p:tgtEl>
                                        <p:attrNameLst>
                                          <p:attrName>ppt_w</p:attrName>
                                        </p:attrNameLst>
                                      </p:cBhvr>
                                      <p:tavLst>
                                        <p:tav tm="0">
                                          <p:val>
                                            <p:fltVal val="0"/>
                                          </p:val>
                                        </p:tav>
                                        <p:tav tm="100000">
                                          <p:val>
                                            <p:strVal val="#ppt_w"/>
                                          </p:val>
                                        </p:tav>
                                      </p:tavLst>
                                    </p:anim>
                                    <p:anim calcmode="lin" valueType="num">
                                      <p:cBhvr>
                                        <p:cTn id="17" dur="500" fill="hold"/>
                                        <p:tgtEl>
                                          <p:spTgt spid="55298"/>
                                        </p:tgtEl>
                                        <p:attrNameLst>
                                          <p:attrName>ppt_h</p:attrName>
                                        </p:attrNameLst>
                                      </p:cBhvr>
                                      <p:tavLst>
                                        <p:tav tm="0">
                                          <p:val>
                                            <p:strVal val="#ppt_h"/>
                                          </p:val>
                                        </p:tav>
                                        <p:tav tm="100000">
                                          <p:val>
                                            <p:strVal val="#ppt_h"/>
                                          </p:val>
                                        </p:tav>
                                      </p:tavLst>
                                    </p:anim>
                                  </p:childTnLst>
                                </p:cTn>
                              </p:par>
                            </p:childTnLst>
                          </p:cTn>
                        </p:par>
                        <p:par>
                          <p:cTn id="18" fill="hold">
                            <p:stCondLst>
                              <p:cond delay="1000"/>
                            </p:stCondLst>
                            <p:childTnLst>
                              <p:par>
                                <p:cTn id="19" presetID="22" presetClass="entr" presetSubtype="4" fill="hold" nodeType="afterEffect">
                                  <p:stCondLst>
                                    <p:cond delay="0"/>
                                  </p:stCondLst>
                                  <p:childTnLst>
                                    <p:set>
                                      <p:cBhvr>
                                        <p:cTn id="20" dur="1" fill="hold">
                                          <p:stCondLst>
                                            <p:cond delay="0"/>
                                          </p:stCondLst>
                                        </p:cTn>
                                        <p:tgtEl>
                                          <p:spTgt spid="55302"/>
                                        </p:tgtEl>
                                        <p:attrNameLst>
                                          <p:attrName>style.visibility</p:attrName>
                                        </p:attrNameLst>
                                      </p:cBhvr>
                                      <p:to>
                                        <p:strVal val="visible"/>
                                      </p:to>
                                    </p:set>
                                    <p:animEffect transition="in" filter="wipe(down)">
                                      <p:cBhvr>
                                        <p:cTn id="21" dur="500"/>
                                        <p:tgtEl>
                                          <p:spTgt spid="55302"/>
                                        </p:tgtEl>
                                      </p:cBhvr>
                                    </p:animEffect>
                                  </p:childTnLst>
                                </p:cTn>
                              </p:par>
                            </p:childTnLst>
                          </p:cTn>
                        </p:par>
                        <p:par>
                          <p:cTn id="22" fill="hold">
                            <p:stCondLst>
                              <p:cond delay="1500"/>
                            </p:stCondLst>
                            <p:childTnLst>
                              <p:par>
                                <p:cTn id="23" presetID="10" presetClass="entr" presetSubtype="0" fill="hold" grpId="0" nodeType="afterEffect">
                                  <p:stCondLst>
                                    <p:cond delay="0"/>
                                  </p:stCondLst>
                                  <p:iterate type="lt">
                                    <p:tmPct val="14000"/>
                                  </p:iterate>
                                  <p:childTnLst>
                                    <p:set>
                                      <p:cBhvr>
                                        <p:cTn id="24" dur="1" fill="hold">
                                          <p:stCondLst>
                                            <p:cond delay="0"/>
                                          </p:stCondLst>
                                        </p:cTn>
                                        <p:tgtEl>
                                          <p:spTgt spid="34"/>
                                        </p:tgtEl>
                                        <p:attrNameLst>
                                          <p:attrName>style.visibility</p:attrName>
                                        </p:attrNameLst>
                                      </p:cBhvr>
                                      <p:to>
                                        <p:strVal val="visible"/>
                                      </p:to>
                                    </p:set>
                                    <p:animEffect transition="in" filter="fade">
                                      <p:cBhvr>
                                        <p:cTn id="2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298" grpId="0" animBg="1"/>
      <p:bldP spid="58386" grpId="0" animBg="1"/>
      <p:bldP spid="58384" grpId="0" animBg="1"/>
      <p:bldP spid="3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3469426" y="1120113"/>
            <a:ext cx="4946933" cy="4811467"/>
          </a:xfrm>
          <a:prstGeom prst="diamond">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prstClr val="white"/>
              </a:solidFill>
              <a:cs typeface="+mn-ea"/>
              <a:sym typeface="+mn-lt"/>
            </a:endParaRPr>
          </a:p>
        </p:txBody>
      </p:sp>
      <p:sp>
        <p:nvSpPr>
          <p:cNvPr id="10" name="AutoShape 23"/>
          <p:cNvSpPr>
            <a:spLocks noChangeArrowheads="1"/>
          </p:cNvSpPr>
          <p:nvPr/>
        </p:nvSpPr>
        <p:spPr bwMode="auto">
          <a:xfrm>
            <a:off x="3466293" y="1187847"/>
            <a:ext cx="4927600" cy="4598904"/>
          </a:xfrm>
          <a:prstGeom prst="diamond">
            <a:avLst/>
          </a:prstGeom>
          <a:noFill/>
          <a:ln w="190500" cmpd="thickThin">
            <a:solidFill>
              <a:srgbClr val="6BAC37"/>
            </a:solidFill>
            <a:miter lim="800000"/>
            <a:headEnd/>
            <a:tailEnd/>
          </a:ln>
        </p:spPr>
        <p:txBody>
          <a:bodyPr wrap="none" anchor="ctr"/>
          <a:lstStyle/>
          <a:p>
            <a:pPr defTabSz="1289018" fontAlgn="base">
              <a:spcBef>
                <a:spcPct val="0"/>
              </a:spcBef>
              <a:spcAft>
                <a:spcPct val="0"/>
              </a:spcAft>
              <a:defRPr/>
            </a:pPr>
            <a:endParaRPr lang="zh-CN" altLang="en-US" sz="2533" kern="0" dirty="0">
              <a:solidFill>
                <a:srgbClr val="000000"/>
              </a:solidFill>
              <a:cs typeface="+mn-ea"/>
              <a:sym typeface="+mn-lt"/>
            </a:endParaRPr>
          </a:p>
        </p:txBody>
      </p:sp>
      <p:sp>
        <p:nvSpPr>
          <p:cNvPr id="3" name="文本框 2"/>
          <p:cNvSpPr txBox="1"/>
          <p:nvPr/>
        </p:nvSpPr>
        <p:spPr>
          <a:xfrm>
            <a:off x="5231591" y="1745271"/>
            <a:ext cx="1441420" cy="1446550"/>
          </a:xfrm>
          <a:prstGeom prst="rect">
            <a:avLst/>
          </a:prstGeom>
          <a:noFill/>
        </p:spPr>
        <p:txBody>
          <a:bodyPr wrap="none" rtlCol="0">
            <a:spAutoFit/>
          </a:bodyPr>
          <a:lstStyle/>
          <a:p>
            <a:pPr defTabSz="914377">
              <a:defRPr/>
            </a:pPr>
            <a:r>
              <a:rPr lang="en-US" altLang="zh-CN" sz="8800" b="1" dirty="0">
                <a:solidFill>
                  <a:srgbClr val="1F5D05"/>
                </a:solidFill>
                <a:cs typeface="+mn-ea"/>
                <a:sym typeface="+mn-lt"/>
              </a:rPr>
              <a:t>04</a:t>
            </a:r>
            <a:endParaRPr lang="zh-CN" altLang="en-US" sz="8800" b="1" dirty="0">
              <a:solidFill>
                <a:srgbClr val="1F5D05"/>
              </a:solidFill>
              <a:cs typeface="+mn-ea"/>
              <a:sym typeface="+mn-lt"/>
            </a:endParaRPr>
          </a:p>
        </p:txBody>
      </p:sp>
      <p:sp>
        <p:nvSpPr>
          <p:cNvPr id="14" name="文本框 13"/>
          <p:cNvSpPr txBox="1"/>
          <p:nvPr/>
        </p:nvSpPr>
        <p:spPr>
          <a:xfrm>
            <a:off x="3375551" y="3036960"/>
            <a:ext cx="5109091" cy="830997"/>
          </a:xfrm>
          <a:prstGeom prst="rect">
            <a:avLst/>
          </a:prstGeom>
          <a:noFill/>
        </p:spPr>
        <p:txBody>
          <a:bodyPr wrap="none" rtlCol="0">
            <a:spAutoFit/>
          </a:bodyPr>
          <a:lstStyle/>
          <a:p>
            <a:pPr algn="ctr" defTabSz="914377">
              <a:defRPr/>
            </a:pPr>
            <a:r>
              <a:rPr lang="zh-CN" altLang="en-US" sz="4800" b="1" dirty="0">
                <a:solidFill>
                  <a:srgbClr val="1F5D05"/>
                </a:solidFill>
                <a:cs typeface="+mn-ea"/>
                <a:sym typeface="+mn-lt"/>
              </a:rPr>
              <a:t>怎样贯彻实施思想</a:t>
            </a:r>
          </a:p>
        </p:txBody>
      </p:sp>
    </p:spTree>
    <p:extLst>
      <p:ext uri="{BB962C8B-B14F-4D97-AF65-F5344CB8AC3E}">
        <p14:creationId xmlns:p14="http://schemas.microsoft.com/office/powerpoint/2010/main" val="4093272220"/>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2000"/>
                                        <p:tgtEl>
                                          <p:spTgt spid="10"/>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childTnLst>
                          </p:cTn>
                        </p:par>
                        <p:par>
                          <p:cTn id="18" fill="hold">
                            <p:stCondLst>
                              <p:cond delay="3000"/>
                            </p:stCondLst>
                            <p:childTnLst>
                              <p:par>
                                <p:cTn id="19" presetID="10" presetClass="entr" presetSubtype="0" fill="hold" grpId="0" nodeType="afterEffect">
                                  <p:stCondLst>
                                    <p:cond delay="0"/>
                                  </p:stCondLst>
                                  <p:iterate type="lt">
                                    <p:tmPct val="14000"/>
                                  </p:iterate>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3" grpId="0"/>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01"/>
          <p:cNvCxnSpPr>
            <a:cxnSpLocks noChangeShapeType="1"/>
          </p:cNvCxnSpPr>
          <p:nvPr/>
        </p:nvCxnSpPr>
        <p:spPr bwMode="auto">
          <a:xfrm flipH="1">
            <a:off x="3422283" y="3837127"/>
            <a:ext cx="2494541" cy="0"/>
          </a:xfrm>
          <a:prstGeom prst="line">
            <a:avLst/>
          </a:prstGeom>
          <a:noFill/>
          <a:ln w="19050" algn="ctr">
            <a:solidFill>
              <a:srgbClr val="6BAC37"/>
            </a:solidFill>
            <a:miter lim="800000"/>
            <a:headEnd type="oval" w="med" len="med"/>
            <a:tailEnd type="oval" w="med" len="med"/>
          </a:ln>
        </p:spPr>
      </p:cxnSp>
      <p:sp>
        <p:nvSpPr>
          <p:cNvPr id="7" name="Sev01"/>
          <p:cNvSpPr>
            <a:spLocks noChangeAspect="1"/>
          </p:cNvSpPr>
          <p:nvPr/>
        </p:nvSpPr>
        <p:spPr bwMode="auto">
          <a:xfrm>
            <a:off x="4551097" y="3729621"/>
            <a:ext cx="234921" cy="234921"/>
          </a:xfrm>
          <a:prstGeom prst="ellipse">
            <a:avLst/>
          </a:prstGeom>
          <a:solidFill>
            <a:srgbClr val="6BAC37"/>
          </a:solidFill>
          <a:ln w="57150" algn="ctr">
            <a:solidFill>
              <a:srgbClr val="D5E9C1"/>
            </a:solidFill>
            <a:miter lim="800000"/>
            <a:headEnd/>
            <a:tailEnd/>
          </a:ln>
        </p:spPr>
        <p:txBody>
          <a:bodyPr anchor="ctr"/>
          <a:lstStyle/>
          <a:p>
            <a:pPr algn="ctr" defTabSz="1146751">
              <a:defRPr/>
            </a:pPr>
            <a:endParaRPr lang="en-US" sz="5016" dirty="0">
              <a:solidFill>
                <a:srgbClr val="FFFFFF"/>
              </a:solidFill>
              <a:cs typeface="+mn-ea"/>
              <a:sym typeface="+mn-lt"/>
            </a:endParaRPr>
          </a:p>
        </p:txBody>
      </p:sp>
      <p:cxnSp>
        <p:nvCxnSpPr>
          <p:cNvPr id="8" name="Straight Connector 141"/>
          <p:cNvCxnSpPr>
            <a:cxnSpLocks noChangeShapeType="1"/>
          </p:cNvCxnSpPr>
          <p:nvPr/>
        </p:nvCxnSpPr>
        <p:spPr bwMode="auto">
          <a:xfrm flipH="1">
            <a:off x="6005416" y="3882812"/>
            <a:ext cx="2494543" cy="0"/>
          </a:xfrm>
          <a:prstGeom prst="line">
            <a:avLst/>
          </a:prstGeom>
          <a:noFill/>
          <a:ln w="19050" algn="ctr">
            <a:solidFill>
              <a:srgbClr val="6BAC37"/>
            </a:solidFill>
            <a:miter lim="800000"/>
            <a:headEnd type="oval" w="med" len="med"/>
            <a:tailEnd type="oval" w="med" len="med"/>
          </a:ln>
        </p:spPr>
      </p:cxnSp>
      <p:sp>
        <p:nvSpPr>
          <p:cNvPr id="13" name="Sev01"/>
          <p:cNvSpPr>
            <a:spLocks noChangeAspect="1"/>
          </p:cNvSpPr>
          <p:nvPr/>
        </p:nvSpPr>
        <p:spPr bwMode="auto">
          <a:xfrm>
            <a:off x="7135228" y="3729621"/>
            <a:ext cx="234921" cy="234921"/>
          </a:xfrm>
          <a:prstGeom prst="ellipse">
            <a:avLst/>
          </a:prstGeom>
          <a:solidFill>
            <a:srgbClr val="6BAC37"/>
          </a:solidFill>
          <a:ln w="57150" algn="ctr">
            <a:solidFill>
              <a:srgbClr val="D5E9C1"/>
            </a:solidFill>
            <a:miter lim="800000"/>
            <a:headEnd/>
            <a:tailEnd/>
          </a:ln>
        </p:spPr>
        <p:txBody>
          <a:bodyPr anchor="ctr"/>
          <a:lstStyle/>
          <a:p>
            <a:pPr algn="ctr" defTabSz="1146751">
              <a:defRPr/>
            </a:pPr>
            <a:endParaRPr lang="en-US" sz="5016" dirty="0">
              <a:solidFill>
                <a:srgbClr val="FFFFFF"/>
              </a:solidFill>
              <a:cs typeface="+mn-ea"/>
              <a:sym typeface="+mn-lt"/>
            </a:endParaRPr>
          </a:p>
        </p:txBody>
      </p:sp>
      <p:cxnSp>
        <p:nvCxnSpPr>
          <p:cNvPr id="15" name="Straight Connector 149"/>
          <p:cNvCxnSpPr>
            <a:cxnSpLocks noChangeShapeType="1"/>
          </p:cNvCxnSpPr>
          <p:nvPr/>
        </p:nvCxnSpPr>
        <p:spPr bwMode="auto">
          <a:xfrm flipH="1">
            <a:off x="8590543" y="3837127"/>
            <a:ext cx="2496533" cy="0"/>
          </a:xfrm>
          <a:prstGeom prst="line">
            <a:avLst/>
          </a:prstGeom>
          <a:noFill/>
          <a:ln w="19050" algn="ctr">
            <a:solidFill>
              <a:srgbClr val="6BAC37"/>
            </a:solidFill>
            <a:miter lim="800000"/>
            <a:headEnd type="oval" w="med" len="med"/>
            <a:tailEnd type="oval" w="med" len="med"/>
          </a:ln>
        </p:spPr>
      </p:cxnSp>
      <p:sp>
        <p:nvSpPr>
          <p:cNvPr id="21" name="Sev01"/>
          <p:cNvSpPr>
            <a:spLocks noChangeAspect="1"/>
          </p:cNvSpPr>
          <p:nvPr/>
        </p:nvSpPr>
        <p:spPr bwMode="auto">
          <a:xfrm>
            <a:off x="9721350" y="3729621"/>
            <a:ext cx="232929" cy="234921"/>
          </a:xfrm>
          <a:prstGeom prst="ellipse">
            <a:avLst/>
          </a:prstGeom>
          <a:solidFill>
            <a:srgbClr val="6BAC37"/>
          </a:solidFill>
          <a:ln w="57150" algn="ctr">
            <a:solidFill>
              <a:srgbClr val="D5E9C1"/>
            </a:solidFill>
            <a:miter lim="800000"/>
            <a:headEnd/>
            <a:tailEnd/>
          </a:ln>
        </p:spPr>
        <p:txBody>
          <a:bodyPr anchor="ctr"/>
          <a:lstStyle/>
          <a:p>
            <a:pPr algn="ctr" defTabSz="1146751">
              <a:defRPr/>
            </a:pPr>
            <a:endParaRPr lang="en-US" sz="5016" dirty="0">
              <a:solidFill>
                <a:srgbClr val="FFFFFF"/>
              </a:solidFill>
              <a:cs typeface="+mn-ea"/>
              <a:sym typeface="+mn-lt"/>
            </a:endParaRPr>
          </a:p>
        </p:txBody>
      </p:sp>
      <p:cxnSp>
        <p:nvCxnSpPr>
          <p:cNvPr id="26" name="Straight Connector 141"/>
          <p:cNvCxnSpPr>
            <a:cxnSpLocks noChangeShapeType="1"/>
          </p:cNvCxnSpPr>
          <p:nvPr/>
        </p:nvCxnSpPr>
        <p:spPr bwMode="auto">
          <a:xfrm flipH="1">
            <a:off x="812270" y="3837127"/>
            <a:ext cx="2496533" cy="0"/>
          </a:xfrm>
          <a:prstGeom prst="line">
            <a:avLst/>
          </a:prstGeom>
          <a:noFill/>
          <a:ln w="19050" algn="ctr">
            <a:solidFill>
              <a:srgbClr val="6BAC37"/>
            </a:solidFill>
            <a:miter lim="800000"/>
            <a:headEnd type="oval" w="med" len="med"/>
            <a:tailEnd type="oval" w="med" len="med"/>
          </a:ln>
        </p:spPr>
      </p:cxnSp>
      <p:sp>
        <p:nvSpPr>
          <p:cNvPr id="31" name="Sev01"/>
          <p:cNvSpPr>
            <a:spLocks noChangeAspect="1"/>
          </p:cNvSpPr>
          <p:nvPr/>
        </p:nvSpPr>
        <p:spPr bwMode="auto">
          <a:xfrm>
            <a:off x="1945068" y="3729621"/>
            <a:ext cx="232929" cy="234921"/>
          </a:xfrm>
          <a:prstGeom prst="ellipse">
            <a:avLst/>
          </a:prstGeom>
          <a:solidFill>
            <a:srgbClr val="6BAC37"/>
          </a:solidFill>
          <a:ln w="57150" algn="ctr">
            <a:solidFill>
              <a:srgbClr val="D5E9C1"/>
            </a:solidFill>
            <a:miter lim="800000"/>
            <a:headEnd/>
            <a:tailEnd/>
          </a:ln>
        </p:spPr>
        <p:txBody>
          <a:bodyPr anchor="ctr"/>
          <a:lstStyle/>
          <a:p>
            <a:pPr algn="ctr" defTabSz="1146751">
              <a:defRPr/>
            </a:pPr>
            <a:endParaRPr lang="en-US" sz="5016" dirty="0">
              <a:solidFill>
                <a:srgbClr val="FFFFFF"/>
              </a:solidFill>
              <a:cs typeface="+mn-ea"/>
              <a:sym typeface="+mn-lt"/>
            </a:endParaRPr>
          </a:p>
        </p:txBody>
      </p:sp>
      <p:pic>
        <p:nvPicPr>
          <p:cNvPr id="36" name="图片 35">
            <a:extLst>
              <a:ext uri="{FF2B5EF4-FFF2-40B4-BE49-F238E27FC236}">
                <a16:creationId xmlns:a16="http://schemas.microsoft.com/office/drawing/2014/main" id="{31768F37-C9BE-4A6F-836D-AB78ABE7657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812270" y="1357907"/>
            <a:ext cx="10274806" cy="2313976"/>
          </a:xfrm>
          <a:prstGeom prst="rect">
            <a:avLst/>
          </a:prstGeom>
        </p:spPr>
      </p:pic>
      <p:pic>
        <p:nvPicPr>
          <p:cNvPr id="37" name="图片 36">
            <a:extLst>
              <a:ext uri="{FF2B5EF4-FFF2-40B4-BE49-F238E27FC236}">
                <a16:creationId xmlns:a16="http://schemas.microsoft.com/office/drawing/2014/main" id="{63148344-C39F-46B1-ACDB-EFB238F64259}"/>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58945" y="376478"/>
            <a:ext cx="962952" cy="585392"/>
          </a:xfrm>
          <a:prstGeom prst="rect">
            <a:avLst/>
          </a:prstGeom>
        </p:spPr>
      </p:pic>
      <p:sp>
        <p:nvSpPr>
          <p:cNvPr id="38" name="文本框 37">
            <a:extLst>
              <a:ext uri="{FF2B5EF4-FFF2-40B4-BE49-F238E27FC236}">
                <a16:creationId xmlns:a16="http://schemas.microsoft.com/office/drawing/2014/main" id="{FAD582E8-A7B0-453B-B760-67E4E9D56652}"/>
              </a:ext>
            </a:extLst>
          </p:cNvPr>
          <p:cNvSpPr txBox="1"/>
          <p:nvPr/>
        </p:nvSpPr>
        <p:spPr>
          <a:xfrm>
            <a:off x="1079815" y="438341"/>
            <a:ext cx="2674890" cy="461665"/>
          </a:xfrm>
          <a:prstGeom prst="rect">
            <a:avLst/>
          </a:prstGeom>
          <a:noFill/>
        </p:spPr>
        <p:txBody>
          <a:bodyPr wrap="square" rtlCol="0">
            <a:spAutoFit/>
          </a:bodyPr>
          <a:lstStyle/>
          <a:p>
            <a:pPr defTabSz="914377">
              <a:defRPr/>
            </a:pPr>
            <a:r>
              <a:rPr lang="zh-CN" altLang="en-US" sz="2400" b="1" dirty="0">
                <a:solidFill>
                  <a:srgbClr val="1F5D05"/>
                </a:solidFill>
                <a:cs typeface="+mn-ea"/>
                <a:sym typeface="+mn-lt"/>
              </a:rPr>
              <a:t>怎样贯彻实施思想</a:t>
            </a:r>
          </a:p>
        </p:txBody>
      </p:sp>
      <p:sp>
        <p:nvSpPr>
          <p:cNvPr id="6" name="文本框 5">
            <a:extLst>
              <a:ext uri="{FF2B5EF4-FFF2-40B4-BE49-F238E27FC236}">
                <a16:creationId xmlns:a16="http://schemas.microsoft.com/office/drawing/2014/main" id="{884FF03A-7C5D-CDA1-4058-440F5C1BD9DE}"/>
              </a:ext>
            </a:extLst>
          </p:cNvPr>
          <p:cNvSpPr txBox="1"/>
          <p:nvPr/>
        </p:nvSpPr>
        <p:spPr>
          <a:xfrm>
            <a:off x="729772" y="4195433"/>
            <a:ext cx="2494541" cy="2308324"/>
          </a:xfrm>
          <a:prstGeom prst="rect">
            <a:avLst/>
          </a:prstGeom>
          <a:noFill/>
        </p:spPr>
        <p:txBody>
          <a:bodyPr wrap="square" rtlCol="0">
            <a:spAutoFit/>
          </a:bodyPr>
          <a:lstStyle/>
          <a:p>
            <a:r>
              <a:rPr lang="zh-CN" altLang="zh-CN" sz="1800" kern="100" dirty="0">
                <a:effectLst/>
                <a:latin typeface="Times New Roman" panose="02020603050405020304" pitchFamily="18" charset="0"/>
                <a:ea typeface="宋体" panose="02010600030101010101" pitchFamily="2" charset="-122"/>
              </a:rPr>
              <a:t>大学生作为社会的新生力量，承载着推动社会进步和可持续发展的重任。贯彻实施人与自然和谐共处的理念，要积极发挥我们的主动性和创新性。</a:t>
            </a:r>
          </a:p>
          <a:p>
            <a:endParaRPr lang="zh-CN" altLang="en-US" dirty="0"/>
          </a:p>
        </p:txBody>
      </p:sp>
      <p:sp>
        <p:nvSpPr>
          <p:cNvPr id="16" name="文本框 15">
            <a:extLst>
              <a:ext uri="{FF2B5EF4-FFF2-40B4-BE49-F238E27FC236}">
                <a16:creationId xmlns:a16="http://schemas.microsoft.com/office/drawing/2014/main" id="{460194B5-40DE-E868-B41E-021FA002460E}"/>
              </a:ext>
            </a:extLst>
          </p:cNvPr>
          <p:cNvSpPr txBox="1"/>
          <p:nvPr/>
        </p:nvSpPr>
        <p:spPr>
          <a:xfrm>
            <a:off x="3549257" y="4184474"/>
            <a:ext cx="2244934" cy="1754326"/>
          </a:xfrm>
          <a:prstGeom prst="rect">
            <a:avLst/>
          </a:prstGeom>
          <a:noFill/>
        </p:spPr>
        <p:txBody>
          <a:bodyPr wrap="square" rtlCol="0">
            <a:spAutoFit/>
          </a:bodyPr>
          <a:lstStyle/>
          <a:p>
            <a:r>
              <a:rPr lang="zh-CN" altLang="zh-CN" sz="1800" dirty="0">
                <a:effectLst/>
                <a:ea typeface="宋体" panose="02010600030101010101" pitchFamily="2" charset="-122"/>
                <a:cs typeface="Times New Roman" panose="02020603050405020304" pitchFamily="18" charset="0"/>
              </a:rPr>
              <a:t>加深对人与自然关系的理解。</a:t>
            </a:r>
            <a:r>
              <a:rPr lang="zh-CN" altLang="en-US" sz="1800" dirty="0">
                <a:effectLst/>
                <a:ea typeface="宋体" panose="02010600030101010101" pitchFamily="2" charset="-122"/>
                <a:cs typeface="Times New Roman" panose="02020603050405020304" pitchFamily="18" charset="0"/>
              </a:rPr>
              <a:t>充分</a:t>
            </a:r>
            <a:r>
              <a:rPr lang="zh-CN" altLang="zh-CN" sz="1800" dirty="0">
                <a:effectLst/>
                <a:ea typeface="宋体" panose="02010600030101010101" pitchFamily="2" charset="-122"/>
                <a:cs typeface="Times New Roman" panose="02020603050405020304" pitchFamily="18" charset="0"/>
              </a:rPr>
              <a:t>认识到人类活动对自然环境的影响，以及自然环境对人类生存和发展的重要性。</a:t>
            </a:r>
            <a:endParaRPr lang="zh-CN" altLang="en-US" dirty="0"/>
          </a:p>
        </p:txBody>
      </p:sp>
      <p:sp>
        <p:nvSpPr>
          <p:cNvPr id="18" name="文本框 17">
            <a:extLst>
              <a:ext uri="{FF2B5EF4-FFF2-40B4-BE49-F238E27FC236}">
                <a16:creationId xmlns:a16="http://schemas.microsoft.com/office/drawing/2014/main" id="{572321CD-11E0-F9EC-1234-3984C7063D0A}"/>
              </a:ext>
            </a:extLst>
          </p:cNvPr>
          <p:cNvSpPr txBox="1"/>
          <p:nvPr/>
        </p:nvSpPr>
        <p:spPr>
          <a:xfrm>
            <a:off x="6122878" y="4129784"/>
            <a:ext cx="2494541" cy="2308324"/>
          </a:xfrm>
          <a:prstGeom prst="rect">
            <a:avLst/>
          </a:prstGeom>
          <a:noFill/>
        </p:spPr>
        <p:txBody>
          <a:bodyPr wrap="square" rtlCol="0">
            <a:spAutoFit/>
          </a:bodyPr>
          <a:lstStyle/>
          <a:p>
            <a:pPr indent="266700" algn="just"/>
            <a:r>
              <a:rPr lang="zh-CN" altLang="zh-CN" sz="1800" kern="100" dirty="0">
                <a:effectLst/>
                <a:latin typeface="Times New Roman" panose="02020603050405020304" pitchFamily="18" charset="0"/>
                <a:ea typeface="宋体" panose="02010600030101010101" pitchFamily="2" charset="-122"/>
              </a:rPr>
              <a:t>在日常生活中践行绿色生活方式。如减少使用一次性产品</a:t>
            </a:r>
            <a:r>
              <a:rPr lang="zh-CN" altLang="en-US" sz="1800"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选择环保材料和交通工具</a:t>
            </a:r>
            <a:r>
              <a:rPr lang="zh-CN" altLang="en-US" sz="1800"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这些看似微小的改变，实际上对减少环境污染和节约资源有着积极的影响。</a:t>
            </a:r>
          </a:p>
        </p:txBody>
      </p:sp>
      <p:sp>
        <p:nvSpPr>
          <p:cNvPr id="19" name="文本框 18">
            <a:extLst>
              <a:ext uri="{FF2B5EF4-FFF2-40B4-BE49-F238E27FC236}">
                <a16:creationId xmlns:a16="http://schemas.microsoft.com/office/drawing/2014/main" id="{27A3A063-5EAA-A2DE-5574-A6AB27EAB818}"/>
              </a:ext>
            </a:extLst>
          </p:cNvPr>
          <p:cNvSpPr txBox="1"/>
          <p:nvPr/>
        </p:nvSpPr>
        <p:spPr>
          <a:xfrm>
            <a:off x="8692756" y="4117733"/>
            <a:ext cx="2494541" cy="1754326"/>
          </a:xfrm>
          <a:prstGeom prst="rect">
            <a:avLst/>
          </a:prstGeom>
          <a:noFill/>
        </p:spPr>
        <p:txBody>
          <a:bodyPr wrap="square" rtlCol="0">
            <a:spAutoFit/>
          </a:bodyPr>
          <a:lstStyle/>
          <a:p>
            <a:pPr indent="266700" algn="just"/>
            <a:r>
              <a:rPr lang="zh-CN" altLang="zh-CN" sz="1800" kern="100" dirty="0">
                <a:effectLst/>
                <a:latin typeface="Times New Roman" panose="02020603050405020304" pitchFamily="18" charset="0"/>
                <a:ea typeface="宋体" panose="02010600030101010101" pitchFamily="2" charset="-122"/>
              </a:rPr>
              <a:t>积极参与环保活动和志愿服务，如植树造林、垃圾分类等实际的具有一定环保意义的行动，为改善自然环境贡献自己的力量。</a:t>
            </a:r>
          </a:p>
        </p:txBody>
      </p:sp>
    </p:spTree>
    <p:extLst>
      <p:ext uri="{BB962C8B-B14F-4D97-AF65-F5344CB8AC3E}">
        <p14:creationId xmlns:p14="http://schemas.microsoft.com/office/powerpoint/2010/main" val="1059314522"/>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par>
                          <p:cTn id="8" fill="hold">
                            <p:stCondLst>
                              <p:cond delay="500"/>
                            </p:stCondLst>
                            <p:childTnLst>
                              <p:par>
                                <p:cTn id="9" presetID="23" presetClass="entr" presetSubtype="32"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p:cTn id="11" dur="500" fill="hold"/>
                                        <p:tgtEl>
                                          <p:spTgt spid="31"/>
                                        </p:tgtEl>
                                        <p:attrNameLst>
                                          <p:attrName>ppt_w</p:attrName>
                                        </p:attrNameLst>
                                      </p:cBhvr>
                                      <p:tavLst>
                                        <p:tav tm="0">
                                          <p:val>
                                            <p:strVal val="4*#ppt_w"/>
                                          </p:val>
                                        </p:tav>
                                        <p:tav tm="100000">
                                          <p:val>
                                            <p:strVal val="#ppt_w"/>
                                          </p:val>
                                        </p:tav>
                                      </p:tavLst>
                                    </p:anim>
                                    <p:anim calcmode="lin" valueType="num">
                                      <p:cBhvr>
                                        <p:cTn id="12" dur="500" fill="hold"/>
                                        <p:tgtEl>
                                          <p:spTgt spid="31"/>
                                        </p:tgtEl>
                                        <p:attrNameLst>
                                          <p:attrName>ppt_h</p:attrName>
                                        </p:attrNameLst>
                                      </p:cBhvr>
                                      <p:tavLst>
                                        <p:tav tm="0">
                                          <p:val>
                                            <p:strVal val="4*#ppt_h"/>
                                          </p:val>
                                        </p:tav>
                                        <p:tav tm="100000">
                                          <p:val>
                                            <p:strVal val="#ppt_h"/>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1500"/>
                            </p:stCondLst>
                            <p:childTnLst>
                              <p:par>
                                <p:cTn id="18" presetID="23" presetClass="entr" presetSubtype="32"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ppt_w</p:attrName>
                                        </p:attrNameLst>
                                      </p:cBhvr>
                                      <p:tavLst>
                                        <p:tav tm="0">
                                          <p:val>
                                            <p:strVal val="4*#ppt_w"/>
                                          </p:val>
                                        </p:tav>
                                        <p:tav tm="100000">
                                          <p:val>
                                            <p:strVal val="#ppt_w"/>
                                          </p:val>
                                        </p:tav>
                                      </p:tavLst>
                                    </p:anim>
                                    <p:anim calcmode="lin" valueType="num">
                                      <p:cBhvr>
                                        <p:cTn id="21" dur="500" fill="hold"/>
                                        <p:tgtEl>
                                          <p:spTgt spid="7"/>
                                        </p:tgtEl>
                                        <p:attrNameLst>
                                          <p:attrName>ppt_h</p:attrName>
                                        </p:attrNameLst>
                                      </p:cBhvr>
                                      <p:tavLst>
                                        <p:tav tm="0">
                                          <p:val>
                                            <p:strVal val="4*#ppt_h"/>
                                          </p:val>
                                        </p:tav>
                                        <p:tav tm="100000">
                                          <p:val>
                                            <p:strVal val="#ppt_h"/>
                                          </p:val>
                                        </p:tav>
                                      </p:tavLst>
                                    </p:anim>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childTnLst>
                          </p:cTn>
                        </p:par>
                        <p:par>
                          <p:cTn id="26" fill="hold">
                            <p:stCondLst>
                              <p:cond delay="2500"/>
                            </p:stCondLst>
                            <p:childTnLst>
                              <p:par>
                                <p:cTn id="27" presetID="23" presetClass="entr" presetSubtype="32"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p:cTn id="29" dur="500" fill="hold"/>
                                        <p:tgtEl>
                                          <p:spTgt spid="13"/>
                                        </p:tgtEl>
                                        <p:attrNameLst>
                                          <p:attrName>ppt_w</p:attrName>
                                        </p:attrNameLst>
                                      </p:cBhvr>
                                      <p:tavLst>
                                        <p:tav tm="0">
                                          <p:val>
                                            <p:strVal val="4*#ppt_w"/>
                                          </p:val>
                                        </p:tav>
                                        <p:tav tm="100000">
                                          <p:val>
                                            <p:strVal val="#ppt_w"/>
                                          </p:val>
                                        </p:tav>
                                      </p:tavLst>
                                    </p:anim>
                                    <p:anim calcmode="lin" valueType="num">
                                      <p:cBhvr>
                                        <p:cTn id="30" dur="500" fill="hold"/>
                                        <p:tgtEl>
                                          <p:spTgt spid="13"/>
                                        </p:tgtEl>
                                        <p:attrNameLst>
                                          <p:attrName>ppt_h</p:attrName>
                                        </p:attrNameLst>
                                      </p:cBhvr>
                                      <p:tavLst>
                                        <p:tav tm="0">
                                          <p:val>
                                            <p:strVal val="4*#ppt_h"/>
                                          </p:val>
                                        </p:tav>
                                        <p:tav tm="100000">
                                          <p:val>
                                            <p:strVal val="#ppt_h"/>
                                          </p:val>
                                        </p:tav>
                                      </p:tavLst>
                                    </p:anim>
                                  </p:childTnLst>
                                </p:cTn>
                              </p:par>
                            </p:childTnLst>
                          </p:cTn>
                        </p:par>
                        <p:par>
                          <p:cTn id="31" fill="hold">
                            <p:stCondLst>
                              <p:cond delay="3000"/>
                            </p:stCondLst>
                            <p:childTnLst>
                              <p:par>
                                <p:cTn id="32" presetID="22" presetClass="entr" presetSubtype="8" fill="hold" nodeType="after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wipe(left)">
                                      <p:cBhvr>
                                        <p:cTn id="34" dur="500"/>
                                        <p:tgtEl>
                                          <p:spTgt spid="15"/>
                                        </p:tgtEl>
                                      </p:cBhvr>
                                    </p:animEffect>
                                  </p:childTnLst>
                                </p:cTn>
                              </p:par>
                            </p:childTnLst>
                          </p:cTn>
                        </p:par>
                        <p:par>
                          <p:cTn id="35" fill="hold">
                            <p:stCondLst>
                              <p:cond delay="3500"/>
                            </p:stCondLst>
                            <p:childTnLst>
                              <p:par>
                                <p:cTn id="36" presetID="23" presetClass="entr" presetSubtype="32" fill="hold" grpId="0" nodeType="afterEffect">
                                  <p:stCondLst>
                                    <p:cond delay="0"/>
                                  </p:stCondLst>
                                  <p:childTnLst>
                                    <p:set>
                                      <p:cBhvr>
                                        <p:cTn id="37" dur="1" fill="hold">
                                          <p:stCondLst>
                                            <p:cond delay="0"/>
                                          </p:stCondLst>
                                        </p:cTn>
                                        <p:tgtEl>
                                          <p:spTgt spid="21"/>
                                        </p:tgtEl>
                                        <p:attrNameLst>
                                          <p:attrName>style.visibility</p:attrName>
                                        </p:attrNameLst>
                                      </p:cBhvr>
                                      <p:to>
                                        <p:strVal val="visible"/>
                                      </p:to>
                                    </p:set>
                                    <p:anim calcmode="lin" valueType="num">
                                      <p:cBhvr>
                                        <p:cTn id="38" dur="500" fill="hold"/>
                                        <p:tgtEl>
                                          <p:spTgt spid="21"/>
                                        </p:tgtEl>
                                        <p:attrNameLst>
                                          <p:attrName>ppt_w</p:attrName>
                                        </p:attrNameLst>
                                      </p:cBhvr>
                                      <p:tavLst>
                                        <p:tav tm="0">
                                          <p:val>
                                            <p:strVal val="4*#ppt_w"/>
                                          </p:val>
                                        </p:tav>
                                        <p:tav tm="100000">
                                          <p:val>
                                            <p:strVal val="#ppt_w"/>
                                          </p:val>
                                        </p:tav>
                                      </p:tavLst>
                                    </p:anim>
                                    <p:anim calcmode="lin" valueType="num">
                                      <p:cBhvr>
                                        <p:cTn id="39" dur="500" fill="hold"/>
                                        <p:tgtEl>
                                          <p:spTgt spid="21"/>
                                        </p:tgtEl>
                                        <p:attrNameLst>
                                          <p:attrName>ppt_h</p:attrName>
                                        </p:attrNameLst>
                                      </p:cBhvr>
                                      <p:tavLst>
                                        <p:tav tm="0">
                                          <p:val>
                                            <p:strVal val="4*#ppt_h"/>
                                          </p:val>
                                        </p:tav>
                                        <p:tav tm="100000">
                                          <p:val>
                                            <p:strVal val="#ppt_h"/>
                                          </p:val>
                                        </p:tav>
                                      </p:tavLst>
                                    </p:anim>
                                  </p:childTnLst>
                                </p:cTn>
                              </p:par>
                            </p:childTnLst>
                          </p:cTn>
                        </p:par>
                        <p:par>
                          <p:cTn id="40" fill="hold">
                            <p:stCondLst>
                              <p:cond delay="4000"/>
                            </p:stCondLst>
                            <p:childTnLst>
                              <p:par>
                                <p:cTn id="41" presetID="10" presetClass="entr" presetSubtype="0" fill="hold" grpId="0" nodeType="afterEffect">
                                  <p:stCondLst>
                                    <p:cond delay="0"/>
                                  </p:stCondLst>
                                  <p:iterate type="lt">
                                    <p:tmPct val="14000"/>
                                  </p:iterate>
                                  <p:childTnLst>
                                    <p:set>
                                      <p:cBhvr>
                                        <p:cTn id="42" dur="1" fill="hold">
                                          <p:stCondLst>
                                            <p:cond delay="0"/>
                                          </p:stCondLst>
                                        </p:cTn>
                                        <p:tgtEl>
                                          <p:spTgt spid="38"/>
                                        </p:tgtEl>
                                        <p:attrNameLst>
                                          <p:attrName>style.visibility</p:attrName>
                                        </p:attrNameLst>
                                      </p:cBhvr>
                                      <p:to>
                                        <p:strVal val="visible"/>
                                      </p:to>
                                    </p:set>
                                    <p:animEffect transition="in" filter="fade">
                                      <p:cBhvr>
                                        <p:cTn id="43" dur="500"/>
                                        <p:tgtEl>
                                          <p:spTgt spid="3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fade">
                                      <p:cBhvr>
                                        <p:cTn id="4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P spid="21" grpId="0" animBg="1"/>
      <p:bldP spid="31" grpId="0" animBg="1"/>
      <p:bldP spid="3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3560269" y="3856873"/>
            <a:ext cx="4355680" cy="830997"/>
          </a:xfrm>
          <a:prstGeom prst="rect">
            <a:avLst/>
          </a:prstGeom>
          <a:noFill/>
        </p:spPr>
        <p:txBody>
          <a:bodyPr wrap="none" rtlCol="0">
            <a:spAutoFit/>
          </a:bodyPr>
          <a:lstStyle/>
          <a:p>
            <a:r>
              <a:rPr lang="zh-CN" altLang="en-US" sz="4800" b="1" dirty="0">
                <a:solidFill>
                  <a:srgbClr val="6BAC37"/>
                </a:solidFill>
                <a:cs typeface="+mn-ea"/>
                <a:sym typeface="+mn-lt"/>
              </a:rPr>
              <a:t>感谢 </a:t>
            </a:r>
            <a:r>
              <a:rPr lang="en-US" altLang="zh-CN" sz="4800" b="1" dirty="0">
                <a:solidFill>
                  <a:srgbClr val="6BAC37"/>
                </a:solidFill>
                <a:cs typeface="+mn-ea"/>
                <a:sym typeface="+mn-lt"/>
              </a:rPr>
              <a:t>THANKS!</a:t>
            </a:r>
            <a:endParaRPr lang="zh-CN" altLang="en-US" sz="4800" b="1" dirty="0">
              <a:solidFill>
                <a:srgbClr val="6BAC37"/>
              </a:solidFill>
              <a:cs typeface="+mn-ea"/>
              <a:sym typeface="+mn-lt"/>
            </a:endParaRPr>
          </a:p>
        </p:txBody>
      </p:sp>
      <p:sp>
        <p:nvSpPr>
          <p:cNvPr id="2" name="文本框 1">
            <a:extLst>
              <a:ext uri="{FF2B5EF4-FFF2-40B4-BE49-F238E27FC236}">
                <a16:creationId xmlns:a16="http://schemas.microsoft.com/office/drawing/2014/main" id="{201A9C26-48CB-C498-2B56-C28364C54BD9}"/>
              </a:ext>
            </a:extLst>
          </p:cNvPr>
          <p:cNvSpPr txBox="1"/>
          <p:nvPr/>
        </p:nvSpPr>
        <p:spPr>
          <a:xfrm>
            <a:off x="2172350" y="1471869"/>
            <a:ext cx="7298585" cy="1754326"/>
          </a:xfrm>
          <a:prstGeom prst="rect">
            <a:avLst/>
          </a:prstGeom>
          <a:noFill/>
        </p:spPr>
        <p:txBody>
          <a:bodyPr wrap="square" rtlCol="0">
            <a:spAutoFit/>
          </a:bodyPr>
          <a:lstStyle/>
          <a:p>
            <a:pPr algn="ctr"/>
            <a:r>
              <a:rPr lang="zh-CN" altLang="en-US" sz="5400" dirty="0">
                <a:solidFill>
                  <a:srgbClr val="1F5D05"/>
                </a:solidFill>
                <a:cs typeface="+mn-ea"/>
                <a:sym typeface="+mn-lt"/>
              </a:rPr>
              <a:t>基于玄武湖探索人与自然和谐发展</a:t>
            </a:r>
            <a:endParaRPr lang="en-US" altLang="zh-CN" sz="5400" dirty="0">
              <a:solidFill>
                <a:srgbClr val="1F5D05"/>
              </a:solidFill>
              <a:cs typeface="+mn-ea"/>
              <a:sym typeface="+mn-lt"/>
            </a:endParaRPr>
          </a:p>
        </p:txBody>
      </p:sp>
    </p:spTree>
    <p:extLst>
      <p:ext uri="{BB962C8B-B14F-4D97-AF65-F5344CB8AC3E}">
        <p14:creationId xmlns:p14="http://schemas.microsoft.com/office/powerpoint/2010/main" val="2008548817"/>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28000" fill="hold" grpId="0" nodeType="afterEffect">
                                  <p:stCondLst>
                                    <p:cond delay="0"/>
                                  </p:stCondLst>
                                  <p:iterate type="lt">
                                    <p:tmPct val="13000"/>
                                  </p:iterate>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755891" y="1846335"/>
            <a:ext cx="2556933" cy="2556933"/>
          </a:xfrm>
          <a:prstGeom prst="ellipse">
            <a:avLst/>
          </a:prstGeom>
          <a:solidFill>
            <a:srgbClr val="6BAC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schemeClr val="bg1"/>
              </a:solidFill>
              <a:cs typeface="+mn-ea"/>
              <a:sym typeface="+mn-lt"/>
            </a:endParaRPr>
          </a:p>
        </p:txBody>
      </p:sp>
      <p:sp>
        <p:nvSpPr>
          <p:cNvPr id="7" name="文本框 6"/>
          <p:cNvSpPr txBox="1"/>
          <p:nvPr/>
        </p:nvSpPr>
        <p:spPr>
          <a:xfrm>
            <a:off x="987918" y="2509249"/>
            <a:ext cx="2031325" cy="1200329"/>
          </a:xfrm>
          <a:prstGeom prst="rect">
            <a:avLst/>
          </a:prstGeom>
          <a:noFill/>
        </p:spPr>
        <p:txBody>
          <a:bodyPr wrap="none" rtlCol="0">
            <a:spAutoFit/>
          </a:bodyPr>
          <a:lstStyle/>
          <a:p>
            <a:pPr defTabSz="914377">
              <a:defRPr/>
            </a:pPr>
            <a:r>
              <a:rPr lang="zh-CN" altLang="en-US" sz="7200" b="1" dirty="0">
                <a:solidFill>
                  <a:schemeClr val="bg1"/>
                </a:solidFill>
                <a:cs typeface="+mn-ea"/>
                <a:sym typeface="+mn-lt"/>
              </a:rPr>
              <a:t>目录</a:t>
            </a:r>
          </a:p>
        </p:txBody>
      </p:sp>
      <p:sp>
        <p:nvSpPr>
          <p:cNvPr id="8" name="圆角矩形 7"/>
          <p:cNvSpPr/>
          <p:nvPr/>
        </p:nvSpPr>
        <p:spPr>
          <a:xfrm>
            <a:off x="4927859" y="1394383"/>
            <a:ext cx="6118744" cy="567267"/>
          </a:xfrm>
          <a:prstGeom prst="roundRect">
            <a:avLst/>
          </a:prstGeom>
          <a:solidFill>
            <a:srgbClr val="6BAC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r>
              <a:rPr lang="zh-CN" altLang="en-US" sz="2400" b="1" dirty="0">
                <a:solidFill>
                  <a:schemeClr val="bg1"/>
                </a:solidFill>
                <a:cs typeface="+mn-ea"/>
                <a:sym typeface="+mn-lt"/>
              </a:rPr>
              <a:t>       第一部分：背景调查</a:t>
            </a:r>
          </a:p>
        </p:txBody>
      </p:sp>
      <p:sp>
        <p:nvSpPr>
          <p:cNvPr id="9" name="圆角矩形 8"/>
          <p:cNvSpPr/>
          <p:nvPr/>
        </p:nvSpPr>
        <p:spPr>
          <a:xfrm>
            <a:off x="4927859" y="4267092"/>
            <a:ext cx="6118744" cy="567267"/>
          </a:xfrm>
          <a:prstGeom prst="roundRect">
            <a:avLst/>
          </a:prstGeom>
          <a:solidFill>
            <a:srgbClr val="6BAC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r>
              <a:rPr lang="zh-CN" altLang="en-US" sz="2400" b="1" dirty="0">
                <a:solidFill>
                  <a:schemeClr val="bg1"/>
                </a:solidFill>
                <a:cs typeface="+mn-ea"/>
                <a:sym typeface="+mn-lt"/>
              </a:rPr>
              <a:t>       第四部分：怎样贯彻实施思想</a:t>
            </a:r>
          </a:p>
        </p:txBody>
      </p:sp>
      <p:sp>
        <p:nvSpPr>
          <p:cNvPr id="10" name="圆角矩形 9"/>
          <p:cNvSpPr/>
          <p:nvPr/>
        </p:nvSpPr>
        <p:spPr>
          <a:xfrm>
            <a:off x="4927859" y="3309521"/>
            <a:ext cx="6118744" cy="567267"/>
          </a:xfrm>
          <a:prstGeom prst="roundRect">
            <a:avLst/>
          </a:prstGeom>
          <a:solidFill>
            <a:srgbClr val="6BAC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r>
              <a:rPr lang="zh-CN" altLang="en-US" sz="2400" b="1" dirty="0">
                <a:solidFill>
                  <a:schemeClr val="bg1"/>
                </a:solidFill>
                <a:cs typeface="+mn-ea"/>
                <a:sym typeface="+mn-lt"/>
              </a:rPr>
              <a:t>       第三部分：影响</a:t>
            </a:r>
          </a:p>
        </p:txBody>
      </p:sp>
      <p:sp>
        <p:nvSpPr>
          <p:cNvPr id="11" name="圆角矩形 10"/>
          <p:cNvSpPr/>
          <p:nvPr/>
        </p:nvSpPr>
        <p:spPr>
          <a:xfrm>
            <a:off x="4927859" y="2351952"/>
            <a:ext cx="6118744" cy="567267"/>
          </a:xfrm>
          <a:prstGeom prst="roundRect">
            <a:avLst/>
          </a:prstGeom>
          <a:solidFill>
            <a:srgbClr val="6BAC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r>
              <a:rPr lang="zh-CN" altLang="en-US" sz="2400" b="1" dirty="0">
                <a:solidFill>
                  <a:schemeClr val="bg1"/>
                </a:solidFill>
                <a:cs typeface="+mn-ea"/>
                <a:sym typeface="+mn-lt"/>
              </a:rPr>
              <a:t>       第二部分：实践环节</a:t>
            </a:r>
          </a:p>
        </p:txBody>
      </p:sp>
      <p:sp>
        <p:nvSpPr>
          <p:cNvPr id="2" name="菱形 1"/>
          <p:cNvSpPr/>
          <p:nvPr/>
        </p:nvSpPr>
        <p:spPr>
          <a:xfrm>
            <a:off x="3872427" y="1281292"/>
            <a:ext cx="711200" cy="711200"/>
          </a:xfrm>
          <a:prstGeom prst="diamond">
            <a:avLst/>
          </a:prstGeom>
          <a:solidFill>
            <a:srgbClr val="6BAC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schemeClr val="bg1"/>
              </a:solidFill>
              <a:cs typeface="+mn-ea"/>
              <a:sym typeface="+mn-lt"/>
            </a:endParaRPr>
          </a:p>
        </p:txBody>
      </p:sp>
      <p:sp>
        <p:nvSpPr>
          <p:cNvPr id="3" name="文本框 2"/>
          <p:cNvSpPr txBox="1"/>
          <p:nvPr/>
        </p:nvSpPr>
        <p:spPr>
          <a:xfrm>
            <a:off x="3961550" y="1297459"/>
            <a:ext cx="465192" cy="666786"/>
          </a:xfrm>
          <a:prstGeom prst="rect">
            <a:avLst/>
          </a:prstGeom>
          <a:noFill/>
        </p:spPr>
        <p:txBody>
          <a:bodyPr wrap="none" rtlCol="0">
            <a:spAutoFit/>
          </a:bodyPr>
          <a:lstStyle/>
          <a:p>
            <a:pPr defTabSz="914377">
              <a:defRPr/>
            </a:pPr>
            <a:r>
              <a:rPr lang="en-US" altLang="zh-CN" sz="3733" dirty="0">
                <a:solidFill>
                  <a:schemeClr val="bg1"/>
                </a:solidFill>
                <a:cs typeface="+mn-ea"/>
                <a:sym typeface="+mn-lt"/>
              </a:rPr>
              <a:t>1</a:t>
            </a:r>
            <a:endParaRPr lang="zh-CN" altLang="en-US" sz="3733" dirty="0">
              <a:solidFill>
                <a:schemeClr val="bg1"/>
              </a:solidFill>
              <a:cs typeface="+mn-ea"/>
              <a:sym typeface="+mn-lt"/>
            </a:endParaRPr>
          </a:p>
        </p:txBody>
      </p:sp>
      <p:sp>
        <p:nvSpPr>
          <p:cNvPr id="18" name="菱形 17"/>
          <p:cNvSpPr/>
          <p:nvPr/>
        </p:nvSpPr>
        <p:spPr>
          <a:xfrm>
            <a:off x="3872427" y="2239936"/>
            <a:ext cx="711200" cy="711200"/>
          </a:xfrm>
          <a:prstGeom prst="diamond">
            <a:avLst/>
          </a:prstGeom>
          <a:solidFill>
            <a:srgbClr val="6BAC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schemeClr val="bg1"/>
              </a:solidFill>
              <a:cs typeface="+mn-ea"/>
              <a:sym typeface="+mn-lt"/>
            </a:endParaRPr>
          </a:p>
        </p:txBody>
      </p:sp>
      <p:sp>
        <p:nvSpPr>
          <p:cNvPr id="19" name="文本框 18"/>
          <p:cNvSpPr txBox="1"/>
          <p:nvPr/>
        </p:nvSpPr>
        <p:spPr>
          <a:xfrm>
            <a:off x="3961550" y="2256103"/>
            <a:ext cx="465192" cy="666786"/>
          </a:xfrm>
          <a:prstGeom prst="rect">
            <a:avLst/>
          </a:prstGeom>
          <a:noFill/>
        </p:spPr>
        <p:txBody>
          <a:bodyPr wrap="none" rtlCol="0">
            <a:spAutoFit/>
          </a:bodyPr>
          <a:lstStyle/>
          <a:p>
            <a:pPr defTabSz="914377">
              <a:defRPr/>
            </a:pPr>
            <a:r>
              <a:rPr lang="en-US" altLang="zh-CN" sz="3733" dirty="0">
                <a:solidFill>
                  <a:schemeClr val="bg1"/>
                </a:solidFill>
                <a:cs typeface="+mn-ea"/>
                <a:sym typeface="+mn-lt"/>
              </a:rPr>
              <a:t>2</a:t>
            </a:r>
            <a:endParaRPr lang="zh-CN" altLang="en-US" sz="3733" dirty="0">
              <a:solidFill>
                <a:schemeClr val="bg1"/>
              </a:solidFill>
              <a:cs typeface="+mn-ea"/>
              <a:sym typeface="+mn-lt"/>
            </a:endParaRPr>
          </a:p>
        </p:txBody>
      </p:sp>
      <p:sp>
        <p:nvSpPr>
          <p:cNvPr id="21" name="菱形 20"/>
          <p:cNvSpPr/>
          <p:nvPr/>
        </p:nvSpPr>
        <p:spPr>
          <a:xfrm>
            <a:off x="3872427" y="3198580"/>
            <a:ext cx="711200" cy="711200"/>
          </a:xfrm>
          <a:prstGeom prst="diamond">
            <a:avLst/>
          </a:prstGeom>
          <a:solidFill>
            <a:srgbClr val="6BAC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schemeClr val="bg1"/>
              </a:solidFill>
              <a:cs typeface="+mn-ea"/>
              <a:sym typeface="+mn-lt"/>
            </a:endParaRPr>
          </a:p>
        </p:txBody>
      </p:sp>
      <p:sp>
        <p:nvSpPr>
          <p:cNvPr id="22" name="文本框 21"/>
          <p:cNvSpPr txBox="1"/>
          <p:nvPr/>
        </p:nvSpPr>
        <p:spPr>
          <a:xfrm>
            <a:off x="3961550" y="3214747"/>
            <a:ext cx="465192" cy="666786"/>
          </a:xfrm>
          <a:prstGeom prst="rect">
            <a:avLst/>
          </a:prstGeom>
          <a:noFill/>
        </p:spPr>
        <p:txBody>
          <a:bodyPr wrap="none" rtlCol="0">
            <a:spAutoFit/>
          </a:bodyPr>
          <a:lstStyle/>
          <a:p>
            <a:pPr defTabSz="914377">
              <a:defRPr/>
            </a:pPr>
            <a:r>
              <a:rPr lang="en-US" altLang="zh-CN" sz="3733" dirty="0">
                <a:solidFill>
                  <a:schemeClr val="bg1"/>
                </a:solidFill>
                <a:cs typeface="+mn-ea"/>
                <a:sym typeface="+mn-lt"/>
              </a:rPr>
              <a:t>3</a:t>
            </a:r>
            <a:endParaRPr lang="zh-CN" altLang="en-US" sz="3733" dirty="0">
              <a:solidFill>
                <a:schemeClr val="bg1"/>
              </a:solidFill>
              <a:cs typeface="+mn-ea"/>
              <a:sym typeface="+mn-lt"/>
            </a:endParaRPr>
          </a:p>
        </p:txBody>
      </p:sp>
      <p:sp>
        <p:nvSpPr>
          <p:cNvPr id="24" name="菱形 23"/>
          <p:cNvSpPr/>
          <p:nvPr/>
        </p:nvSpPr>
        <p:spPr>
          <a:xfrm>
            <a:off x="3872427" y="4157222"/>
            <a:ext cx="711200" cy="711200"/>
          </a:xfrm>
          <a:prstGeom prst="diamond">
            <a:avLst/>
          </a:prstGeom>
          <a:solidFill>
            <a:srgbClr val="6BAC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schemeClr val="bg1"/>
              </a:solidFill>
              <a:cs typeface="+mn-ea"/>
              <a:sym typeface="+mn-lt"/>
            </a:endParaRPr>
          </a:p>
        </p:txBody>
      </p:sp>
      <p:sp>
        <p:nvSpPr>
          <p:cNvPr id="25" name="文本框 24"/>
          <p:cNvSpPr txBox="1"/>
          <p:nvPr/>
        </p:nvSpPr>
        <p:spPr>
          <a:xfrm>
            <a:off x="3961550" y="4173389"/>
            <a:ext cx="465192" cy="666785"/>
          </a:xfrm>
          <a:prstGeom prst="rect">
            <a:avLst/>
          </a:prstGeom>
          <a:noFill/>
        </p:spPr>
        <p:txBody>
          <a:bodyPr wrap="none" rtlCol="0">
            <a:spAutoFit/>
          </a:bodyPr>
          <a:lstStyle/>
          <a:p>
            <a:pPr defTabSz="914377">
              <a:defRPr/>
            </a:pPr>
            <a:r>
              <a:rPr lang="en-US" altLang="zh-CN" sz="3733" dirty="0">
                <a:solidFill>
                  <a:schemeClr val="bg1"/>
                </a:solidFill>
                <a:cs typeface="+mn-ea"/>
                <a:sym typeface="+mn-lt"/>
              </a:rPr>
              <a:t>4</a:t>
            </a:r>
            <a:endParaRPr lang="zh-CN" altLang="en-US" sz="3733" dirty="0">
              <a:solidFill>
                <a:schemeClr val="bg1"/>
              </a:solidFill>
              <a:cs typeface="+mn-ea"/>
              <a:sym typeface="+mn-lt"/>
            </a:endParaRPr>
          </a:p>
        </p:txBody>
      </p:sp>
    </p:spTree>
    <p:extLst>
      <p:ext uri="{BB962C8B-B14F-4D97-AF65-F5344CB8AC3E}">
        <p14:creationId xmlns:p14="http://schemas.microsoft.com/office/powerpoint/2010/main" val="1926447197"/>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left)">
                                      <p:cBhvr>
                                        <p:cTn id="18" dur="500"/>
                                        <p:tgtEl>
                                          <p:spTgt spid="8"/>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left)">
                                      <p:cBhvr>
                                        <p:cTn id="26" dur="500"/>
                                        <p:tgtEl>
                                          <p:spTgt spid="10"/>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wipe(left)">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animBg="1"/>
      <p:bldP spid="9" grpId="0" animBg="1"/>
      <p:bldP spid="10" grpId="0" animBg="1"/>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3469426" y="1120113"/>
            <a:ext cx="4946933" cy="4811467"/>
          </a:xfrm>
          <a:prstGeom prst="diamond">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prstClr val="white"/>
              </a:solidFill>
              <a:cs typeface="+mn-ea"/>
              <a:sym typeface="+mn-lt"/>
            </a:endParaRPr>
          </a:p>
        </p:txBody>
      </p:sp>
      <p:sp>
        <p:nvSpPr>
          <p:cNvPr id="10" name="AutoShape 23"/>
          <p:cNvSpPr>
            <a:spLocks noChangeArrowheads="1"/>
          </p:cNvSpPr>
          <p:nvPr/>
        </p:nvSpPr>
        <p:spPr bwMode="auto">
          <a:xfrm>
            <a:off x="3466293" y="1187847"/>
            <a:ext cx="4927600" cy="4598904"/>
          </a:xfrm>
          <a:prstGeom prst="diamond">
            <a:avLst/>
          </a:prstGeom>
          <a:noFill/>
          <a:ln w="190500" cmpd="thickThin">
            <a:solidFill>
              <a:srgbClr val="6BAC37"/>
            </a:solidFill>
            <a:miter lim="800000"/>
            <a:headEnd/>
            <a:tailEnd/>
          </a:ln>
        </p:spPr>
        <p:txBody>
          <a:bodyPr wrap="none" anchor="ctr"/>
          <a:lstStyle/>
          <a:p>
            <a:pPr defTabSz="1289018" fontAlgn="base">
              <a:spcBef>
                <a:spcPct val="0"/>
              </a:spcBef>
              <a:spcAft>
                <a:spcPct val="0"/>
              </a:spcAft>
              <a:defRPr/>
            </a:pPr>
            <a:endParaRPr lang="zh-CN" altLang="en-US" sz="2533" kern="0" dirty="0">
              <a:solidFill>
                <a:srgbClr val="000000"/>
              </a:solidFill>
              <a:cs typeface="+mn-ea"/>
              <a:sym typeface="+mn-lt"/>
            </a:endParaRPr>
          </a:p>
        </p:txBody>
      </p:sp>
      <p:sp>
        <p:nvSpPr>
          <p:cNvPr id="3" name="文本框 2"/>
          <p:cNvSpPr txBox="1"/>
          <p:nvPr/>
        </p:nvSpPr>
        <p:spPr>
          <a:xfrm>
            <a:off x="5231591" y="1745271"/>
            <a:ext cx="1441420" cy="1446550"/>
          </a:xfrm>
          <a:prstGeom prst="rect">
            <a:avLst/>
          </a:prstGeom>
          <a:noFill/>
        </p:spPr>
        <p:txBody>
          <a:bodyPr wrap="none" rtlCol="0">
            <a:spAutoFit/>
          </a:bodyPr>
          <a:lstStyle/>
          <a:p>
            <a:pPr defTabSz="914377">
              <a:defRPr/>
            </a:pPr>
            <a:r>
              <a:rPr lang="en-US" altLang="zh-CN" sz="8800" b="1" dirty="0">
                <a:solidFill>
                  <a:srgbClr val="1F5D05"/>
                </a:solidFill>
                <a:cs typeface="+mn-ea"/>
                <a:sym typeface="+mn-lt"/>
              </a:rPr>
              <a:t>01</a:t>
            </a:r>
            <a:endParaRPr lang="zh-CN" altLang="en-US" sz="8800" b="1" dirty="0">
              <a:solidFill>
                <a:srgbClr val="1F5D05"/>
              </a:solidFill>
              <a:cs typeface="+mn-ea"/>
              <a:sym typeface="+mn-lt"/>
            </a:endParaRPr>
          </a:p>
        </p:txBody>
      </p:sp>
      <p:sp>
        <p:nvSpPr>
          <p:cNvPr id="14" name="文本框 13"/>
          <p:cNvSpPr txBox="1"/>
          <p:nvPr/>
        </p:nvSpPr>
        <p:spPr>
          <a:xfrm>
            <a:off x="4606654" y="3036960"/>
            <a:ext cx="2646878" cy="830997"/>
          </a:xfrm>
          <a:prstGeom prst="rect">
            <a:avLst/>
          </a:prstGeom>
          <a:noFill/>
        </p:spPr>
        <p:txBody>
          <a:bodyPr wrap="none" rtlCol="0">
            <a:spAutoFit/>
          </a:bodyPr>
          <a:lstStyle/>
          <a:p>
            <a:pPr algn="ctr" defTabSz="914377">
              <a:defRPr/>
            </a:pPr>
            <a:r>
              <a:rPr lang="zh-CN" altLang="en-US" sz="4800" b="1" dirty="0">
                <a:solidFill>
                  <a:srgbClr val="1F5D05"/>
                </a:solidFill>
                <a:cs typeface="+mn-ea"/>
                <a:sym typeface="+mn-lt"/>
              </a:rPr>
              <a:t>背景调查</a:t>
            </a:r>
          </a:p>
        </p:txBody>
      </p:sp>
      <p:sp>
        <p:nvSpPr>
          <p:cNvPr id="4" name="文本框 3"/>
          <p:cNvSpPr txBox="1"/>
          <p:nvPr/>
        </p:nvSpPr>
        <p:spPr>
          <a:xfrm>
            <a:off x="1846555" y="1411550"/>
            <a:ext cx="2050742" cy="276999"/>
          </a:xfrm>
          <a:prstGeom prst="rect">
            <a:avLst/>
          </a:prstGeom>
          <a:noFill/>
        </p:spPr>
        <p:txBody>
          <a:bodyPr wrap="square" rtlCol="0">
            <a:spAutoFit/>
          </a:bodyPr>
          <a:lstStyle/>
          <a:p>
            <a:r>
              <a:rPr lang="en-US" altLang="zh-CN" sz="1200" dirty="0">
                <a:solidFill>
                  <a:srgbClr val="D6E9C0"/>
                </a:solidFill>
              </a:rPr>
              <a:t>https://www.ypppt.com/</a:t>
            </a:r>
            <a:endParaRPr lang="zh-CN" altLang="en-US" sz="1200" dirty="0">
              <a:solidFill>
                <a:srgbClr val="D6E9C0"/>
              </a:solidFill>
            </a:endParaRPr>
          </a:p>
        </p:txBody>
      </p:sp>
    </p:spTree>
    <p:extLst>
      <p:ext uri="{BB962C8B-B14F-4D97-AF65-F5344CB8AC3E}">
        <p14:creationId xmlns:p14="http://schemas.microsoft.com/office/powerpoint/2010/main" val="423350691"/>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2000"/>
                                        <p:tgtEl>
                                          <p:spTgt spid="10"/>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childTnLst>
                          </p:cTn>
                        </p:par>
                        <p:par>
                          <p:cTn id="18" fill="hold">
                            <p:stCondLst>
                              <p:cond delay="3000"/>
                            </p:stCondLst>
                            <p:childTnLst>
                              <p:par>
                                <p:cTn id="19" presetID="10" presetClass="entr" presetSubtype="0" fill="hold" grpId="0" nodeType="afterEffect">
                                  <p:stCondLst>
                                    <p:cond delay="0"/>
                                  </p:stCondLst>
                                  <p:iterate type="lt">
                                    <p:tmPct val="14000"/>
                                  </p:iterate>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3"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a:extLst>
              <a:ext uri="{FF2B5EF4-FFF2-40B4-BE49-F238E27FC236}">
                <a16:creationId xmlns:a16="http://schemas.microsoft.com/office/drawing/2014/main" id="{21A74FA5-7FD3-4539-8B0E-BF472251B34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8945" y="376478"/>
            <a:ext cx="962952" cy="585392"/>
          </a:xfrm>
          <a:prstGeom prst="rect">
            <a:avLst/>
          </a:prstGeom>
        </p:spPr>
      </p:pic>
      <p:sp>
        <p:nvSpPr>
          <p:cNvPr id="19" name="文本框 18">
            <a:extLst>
              <a:ext uri="{FF2B5EF4-FFF2-40B4-BE49-F238E27FC236}">
                <a16:creationId xmlns:a16="http://schemas.microsoft.com/office/drawing/2014/main" id="{FA713E00-C805-4238-BBCC-2AC32EAB0F87}"/>
              </a:ext>
            </a:extLst>
          </p:cNvPr>
          <p:cNvSpPr txBox="1"/>
          <p:nvPr/>
        </p:nvSpPr>
        <p:spPr>
          <a:xfrm>
            <a:off x="1079815" y="438341"/>
            <a:ext cx="2674890" cy="461665"/>
          </a:xfrm>
          <a:prstGeom prst="rect">
            <a:avLst/>
          </a:prstGeom>
          <a:noFill/>
        </p:spPr>
        <p:txBody>
          <a:bodyPr wrap="square" rtlCol="0">
            <a:spAutoFit/>
          </a:bodyPr>
          <a:lstStyle/>
          <a:p>
            <a:pPr defTabSz="914377">
              <a:defRPr/>
            </a:pPr>
            <a:r>
              <a:rPr lang="zh-CN" altLang="en-US" sz="2400" b="1" dirty="0">
                <a:solidFill>
                  <a:srgbClr val="1F5D05"/>
                </a:solidFill>
                <a:cs typeface="+mn-ea"/>
                <a:sym typeface="+mn-lt"/>
              </a:rPr>
              <a:t>背景调查</a:t>
            </a:r>
          </a:p>
        </p:txBody>
      </p:sp>
      <p:sp>
        <p:nvSpPr>
          <p:cNvPr id="20" name="文本占位符 1">
            <a:extLst>
              <a:ext uri="{FF2B5EF4-FFF2-40B4-BE49-F238E27FC236}">
                <a16:creationId xmlns:a16="http://schemas.microsoft.com/office/drawing/2014/main" id="{1EA2F3B5-4265-4242-A9EB-BF5BC14646AA}"/>
              </a:ext>
            </a:extLst>
          </p:cNvPr>
          <p:cNvSpPr txBox="1">
            <a:spLocks/>
          </p:cNvSpPr>
          <p:nvPr/>
        </p:nvSpPr>
        <p:spPr>
          <a:xfrm>
            <a:off x="3538861" y="1467152"/>
            <a:ext cx="5028669" cy="13356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CN" altLang="en-US" sz="5000" dirty="0">
                <a:ln>
                  <a:solidFill>
                    <a:srgbClr val="0F863B"/>
                  </a:solidFill>
                </a:ln>
                <a:solidFill>
                  <a:srgbClr val="1F5D05"/>
                </a:solidFill>
                <a:cs typeface="+mn-ea"/>
                <a:sym typeface="+mn-lt"/>
              </a:rPr>
              <a:t>什么是人与自然和谐发展</a:t>
            </a:r>
          </a:p>
        </p:txBody>
      </p:sp>
      <p:sp>
        <p:nvSpPr>
          <p:cNvPr id="21" name="内容占位符 2">
            <a:extLst>
              <a:ext uri="{FF2B5EF4-FFF2-40B4-BE49-F238E27FC236}">
                <a16:creationId xmlns:a16="http://schemas.microsoft.com/office/drawing/2014/main" id="{A31AB15D-B703-48E3-A74E-EF97F02967A2}"/>
              </a:ext>
            </a:extLst>
          </p:cNvPr>
          <p:cNvSpPr txBox="1">
            <a:spLocks/>
          </p:cNvSpPr>
          <p:nvPr/>
        </p:nvSpPr>
        <p:spPr>
          <a:xfrm>
            <a:off x="1150793" y="3032489"/>
            <a:ext cx="10084624" cy="2807635"/>
          </a:xfrm>
        </p:spPr>
        <p:txBody>
          <a:bodyPr/>
          <a:lstStyle>
            <a:lvl1pPr marL="447675" indent="-361950" algn="just" defTabSz="914400" rtl="0" eaLnBrk="1" latinLnBrk="0" hangingPunct="1">
              <a:lnSpc>
                <a:spcPct val="110000"/>
              </a:lnSpc>
              <a:spcBef>
                <a:spcPts val="1800"/>
              </a:spcBef>
              <a:spcAft>
                <a:spcPts val="0"/>
              </a:spcAft>
              <a:buClr>
                <a:schemeClr val="accent1"/>
              </a:buClr>
              <a:buSzPct val="70000"/>
              <a:buFont typeface="Wingdings" pitchFamily="2" charset="2"/>
              <a:buChar char="R"/>
              <a:defRPr sz="2000" kern="1200" baseline="0">
                <a:solidFill>
                  <a:schemeClr val="accent1">
                    <a:lumMod val="75000"/>
                  </a:schemeClr>
                </a:solidFill>
                <a:latin typeface="幼圆" pitchFamily="49" charset="-122"/>
                <a:ea typeface="幼圆" pitchFamily="49" charset="-122"/>
                <a:cs typeface="+mn-cs"/>
              </a:defRPr>
            </a:lvl1pPr>
            <a:lvl2pPr marL="447675" indent="-447675" algn="just" defTabSz="914400" rtl="0" eaLnBrk="1" latinLnBrk="0" hangingPunct="1">
              <a:lnSpc>
                <a:spcPct val="130000"/>
              </a:lnSpc>
              <a:spcBef>
                <a:spcPts val="0"/>
              </a:spcBef>
              <a:spcAft>
                <a:spcPts val="600"/>
              </a:spcAft>
              <a:buClr>
                <a:schemeClr val="accent2">
                  <a:lumMod val="60000"/>
                  <a:lumOff val="40000"/>
                </a:schemeClr>
              </a:buClr>
              <a:buFont typeface="幼圆" pitchFamily="49" charset="-122"/>
              <a:buChar char=" "/>
              <a:defRPr sz="1600" kern="1200" baseline="0">
                <a:solidFill>
                  <a:srgbClr val="7D7D7D"/>
                </a:solidFill>
                <a:latin typeface="幼圆" pitchFamily="49" charset="-122"/>
                <a:ea typeface="幼圆" pitchFamily="49" charset="-122"/>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85725" indent="0">
              <a:lnSpc>
                <a:spcPct val="170000"/>
              </a:lnSpc>
              <a:buClr>
                <a:srgbClr val="92D050"/>
              </a:buClr>
              <a:buNone/>
              <a:defRPr/>
            </a:pPr>
            <a:r>
              <a:rPr lang="zh-CN" altLang="en-US" sz="2400" b="1" dirty="0">
                <a:solidFill>
                  <a:schemeClr val="tx1">
                    <a:lumMod val="95000"/>
                    <a:lumOff val="5000"/>
                  </a:schemeClr>
                </a:solidFill>
                <a:latin typeface="+mn-lt"/>
                <a:ea typeface="+mn-ea"/>
                <a:cs typeface="+mn-ea"/>
                <a:sym typeface="+mn-lt"/>
              </a:rPr>
              <a:t>       人与自然和谐共生的理念源于中国传统文化和生态智慧。中国古代哲学中强调“天人合一”、“道法自然”，将人与自然联系起来，认为人类应该按照自然规律生活，与自然和谐共生。这种观念体现了人类与自然是一个生命共同体的思想，强调人类应该尊重自然、保护自然，与自然共同发展。</a:t>
            </a:r>
          </a:p>
        </p:txBody>
      </p:sp>
    </p:spTree>
    <p:extLst>
      <p:ext uri="{BB962C8B-B14F-4D97-AF65-F5344CB8AC3E}">
        <p14:creationId xmlns:p14="http://schemas.microsoft.com/office/powerpoint/2010/main" val="3470304882"/>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4000"/>
                                  </p:iterate>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6153736" y="1754692"/>
            <a:ext cx="4131025" cy="2227768"/>
          </a:xfrm>
          <a:prstGeom prst="rect">
            <a:avLst/>
          </a:prstGeom>
          <a:solidFill>
            <a:srgbClr val="6BAC3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12451" fontAlgn="base">
              <a:spcBef>
                <a:spcPct val="0"/>
              </a:spcBef>
              <a:spcAft>
                <a:spcPct val="0"/>
              </a:spcAft>
              <a:defRPr/>
            </a:pPr>
            <a:endParaRPr lang="zh-CN" altLang="en-US" sz="2383" dirty="0">
              <a:solidFill>
                <a:srgbClr val="6BAC37"/>
              </a:solidFill>
              <a:cs typeface="+mn-ea"/>
              <a:sym typeface="+mn-lt"/>
            </a:endParaRPr>
          </a:p>
        </p:txBody>
      </p:sp>
      <p:sp>
        <p:nvSpPr>
          <p:cNvPr id="9" name="矩形 8"/>
          <p:cNvSpPr/>
          <p:nvPr/>
        </p:nvSpPr>
        <p:spPr>
          <a:xfrm>
            <a:off x="1883349" y="4089966"/>
            <a:ext cx="4133016" cy="2229759"/>
          </a:xfrm>
          <a:prstGeom prst="rect">
            <a:avLst/>
          </a:prstGeom>
          <a:solidFill>
            <a:srgbClr val="6BAC3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12451" fontAlgn="base">
              <a:spcBef>
                <a:spcPct val="0"/>
              </a:spcBef>
              <a:spcAft>
                <a:spcPct val="0"/>
              </a:spcAft>
              <a:defRPr/>
            </a:pPr>
            <a:endParaRPr lang="zh-CN" altLang="en-US" sz="2383" dirty="0">
              <a:solidFill>
                <a:srgbClr val="6BAC37"/>
              </a:solidFill>
              <a:cs typeface="+mn-ea"/>
              <a:sym typeface="+mn-lt"/>
            </a:endParaRPr>
          </a:p>
        </p:txBody>
      </p:sp>
      <p:sp>
        <p:nvSpPr>
          <p:cNvPr id="15" name="TextBox 14"/>
          <p:cNvSpPr txBox="1">
            <a:spLocks noChangeArrowheads="1"/>
          </p:cNvSpPr>
          <p:nvPr/>
        </p:nvSpPr>
        <p:spPr bwMode="auto">
          <a:xfrm>
            <a:off x="6547926" y="2125384"/>
            <a:ext cx="2994247" cy="270202"/>
          </a:xfrm>
          <a:prstGeom prst="rect">
            <a:avLst/>
          </a:prstGeom>
          <a:noFill/>
          <a:ln w="9525">
            <a:noFill/>
            <a:miter lim="800000"/>
            <a:headEnd/>
            <a:tailEnd/>
          </a:ln>
        </p:spPr>
        <p:txBody>
          <a:bodyPr lIns="0" tIns="0" rIns="0" bIns="0">
            <a:spAutoFit/>
          </a:bodyPr>
          <a:lstStyle/>
          <a:p>
            <a:pPr algn="ctr" defTabSz="1212451" fontAlgn="base">
              <a:spcBef>
                <a:spcPct val="0"/>
              </a:spcBef>
              <a:spcAft>
                <a:spcPct val="0"/>
              </a:spcAft>
              <a:defRPr/>
            </a:pPr>
            <a:r>
              <a:rPr lang="zh-CN" altLang="en-US" sz="1756" b="1" dirty="0">
                <a:solidFill>
                  <a:srgbClr val="FFFFFF"/>
                </a:solidFill>
                <a:cs typeface="+mn-ea"/>
                <a:sym typeface="+mn-lt"/>
              </a:rPr>
              <a:t>观念的提出</a:t>
            </a:r>
          </a:p>
        </p:txBody>
      </p:sp>
      <p:sp>
        <p:nvSpPr>
          <p:cNvPr id="16" name="TextBox 15"/>
          <p:cNvSpPr txBox="1">
            <a:spLocks noChangeArrowheads="1"/>
          </p:cNvSpPr>
          <p:nvPr/>
        </p:nvSpPr>
        <p:spPr bwMode="auto">
          <a:xfrm>
            <a:off x="6547925" y="2575317"/>
            <a:ext cx="3474044" cy="1321516"/>
          </a:xfrm>
          <a:prstGeom prst="rect">
            <a:avLst/>
          </a:prstGeom>
          <a:noFill/>
          <a:ln w="9525">
            <a:noFill/>
            <a:miter lim="800000"/>
            <a:headEnd/>
            <a:tailEnd/>
          </a:ln>
        </p:spPr>
        <p:txBody>
          <a:bodyPr lIns="0" tIns="0" rIns="0" bIns="0">
            <a:spAutoFit/>
          </a:bodyPr>
          <a:lstStyle/>
          <a:p>
            <a:pPr defTabSz="1212451" fontAlgn="base">
              <a:lnSpc>
                <a:spcPct val="125000"/>
              </a:lnSpc>
              <a:spcBef>
                <a:spcPct val="0"/>
              </a:spcBef>
              <a:spcAft>
                <a:spcPct val="0"/>
              </a:spcAft>
              <a:defRPr/>
            </a:pPr>
            <a:r>
              <a:rPr lang="zh-CN" altLang="en-US" sz="1400" dirty="0">
                <a:solidFill>
                  <a:srgbClr val="FFFFFF"/>
                </a:solidFill>
                <a:cs typeface="+mn-ea"/>
                <a:sym typeface="+mn-lt"/>
              </a:rPr>
              <a:t>      习近平总书记在</a:t>
            </a:r>
            <a:r>
              <a:rPr lang="en-US" altLang="zh-CN" sz="1400" dirty="0">
                <a:solidFill>
                  <a:srgbClr val="FFFFFF"/>
                </a:solidFill>
                <a:cs typeface="+mn-ea"/>
                <a:sym typeface="+mn-lt"/>
              </a:rPr>
              <a:t>2012</a:t>
            </a:r>
            <a:r>
              <a:rPr lang="zh-CN" altLang="en-US" sz="1400" dirty="0">
                <a:solidFill>
                  <a:srgbClr val="FFFFFF"/>
                </a:solidFill>
                <a:cs typeface="+mn-ea"/>
                <a:sym typeface="+mn-lt"/>
              </a:rPr>
              <a:t>年在河北省石家庄市考察时首次提出了</a:t>
            </a:r>
            <a:r>
              <a:rPr lang="en-US" altLang="zh-CN" sz="1400" dirty="0">
                <a:solidFill>
                  <a:srgbClr val="FFFFFF"/>
                </a:solidFill>
                <a:cs typeface="+mn-ea"/>
                <a:sym typeface="+mn-lt"/>
              </a:rPr>
              <a:t>"</a:t>
            </a:r>
            <a:r>
              <a:rPr lang="zh-CN" altLang="en-US" sz="1400" dirty="0">
                <a:solidFill>
                  <a:srgbClr val="FFFFFF"/>
                </a:solidFill>
                <a:cs typeface="+mn-ea"/>
                <a:sym typeface="+mn-lt"/>
              </a:rPr>
              <a:t>人与自然和谐发展</a:t>
            </a:r>
            <a:r>
              <a:rPr lang="en-US" altLang="zh-CN" sz="1400" dirty="0">
                <a:solidFill>
                  <a:srgbClr val="FFFFFF"/>
                </a:solidFill>
                <a:cs typeface="+mn-ea"/>
                <a:sym typeface="+mn-lt"/>
              </a:rPr>
              <a:t>"</a:t>
            </a:r>
            <a:r>
              <a:rPr lang="zh-CN" altLang="en-US" sz="1400" dirty="0">
                <a:solidFill>
                  <a:srgbClr val="FFFFFF"/>
                </a:solidFill>
                <a:cs typeface="+mn-ea"/>
                <a:sym typeface="+mn-lt"/>
              </a:rPr>
              <a:t>的理念。他强调了人类与自然生态系统之间的互动关系，倡导持续发展的同时保护环境，实现人与自然的和谐共生。</a:t>
            </a:r>
            <a:endParaRPr lang="en-US" altLang="zh-CN" sz="1400" dirty="0">
              <a:solidFill>
                <a:srgbClr val="FFFFFF"/>
              </a:solidFill>
              <a:cs typeface="+mn-ea"/>
              <a:sym typeface="+mn-lt"/>
            </a:endParaRPr>
          </a:p>
        </p:txBody>
      </p:sp>
      <p:sp>
        <p:nvSpPr>
          <p:cNvPr id="31" name="TextBox 30"/>
          <p:cNvSpPr txBox="1">
            <a:spLocks noChangeArrowheads="1"/>
          </p:cNvSpPr>
          <p:nvPr/>
        </p:nvSpPr>
        <p:spPr bwMode="auto">
          <a:xfrm>
            <a:off x="2691638" y="4541890"/>
            <a:ext cx="2996239" cy="270202"/>
          </a:xfrm>
          <a:prstGeom prst="rect">
            <a:avLst/>
          </a:prstGeom>
          <a:noFill/>
          <a:ln w="9525">
            <a:noFill/>
            <a:miter lim="800000"/>
            <a:headEnd/>
            <a:tailEnd/>
          </a:ln>
        </p:spPr>
        <p:txBody>
          <a:bodyPr lIns="0" tIns="0" rIns="0" bIns="0">
            <a:spAutoFit/>
          </a:bodyPr>
          <a:lstStyle/>
          <a:p>
            <a:pPr algn="ctr" defTabSz="1212451" fontAlgn="base">
              <a:spcBef>
                <a:spcPct val="0"/>
              </a:spcBef>
              <a:spcAft>
                <a:spcPct val="0"/>
              </a:spcAft>
              <a:defRPr/>
            </a:pPr>
            <a:r>
              <a:rPr lang="zh-CN" altLang="en-US" sz="1756" b="1" dirty="0">
                <a:solidFill>
                  <a:srgbClr val="FFFFFF"/>
                </a:solidFill>
                <a:cs typeface="+mn-ea"/>
                <a:sym typeface="+mn-lt"/>
              </a:rPr>
              <a:t>观念的拓展</a:t>
            </a:r>
          </a:p>
        </p:txBody>
      </p:sp>
      <p:sp>
        <p:nvSpPr>
          <p:cNvPr id="32" name="TextBox 31"/>
          <p:cNvSpPr txBox="1">
            <a:spLocks noChangeArrowheads="1"/>
          </p:cNvSpPr>
          <p:nvPr/>
        </p:nvSpPr>
        <p:spPr bwMode="auto">
          <a:xfrm>
            <a:off x="2211732" y="4905150"/>
            <a:ext cx="3476033" cy="1321516"/>
          </a:xfrm>
          <a:prstGeom prst="rect">
            <a:avLst/>
          </a:prstGeom>
          <a:noFill/>
          <a:ln w="9525">
            <a:noFill/>
            <a:miter lim="800000"/>
            <a:headEnd/>
            <a:tailEnd/>
          </a:ln>
        </p:spPr>
        <p:txBody>
          <a:bodyPr lIns="0" tIns="0" rIns="0" bIns="0">
            <a:spAutoFit/>
          </a:bodyPr>
          <a:lstStyle/>
          <a:p>
            <a:pPr defTabSz="1212451" fontAlgn="base">
              <a:lnSpc>
                <a:spcPct val="125000"/>
              </a:lnSpc>
              <a:spcBef>
                <a:spcPct val="0"/>
              </a:spcBef>
              <a:spcAft>
                <a:spcPct val="0"/>
              </a:spcAft>
              <a:defRPr/>
            </a:pPr>
            <a:r>
              <a:rPr lang="zh-CN" altLang="en-US" sz="1400" dirty="0">
                <a:solidFill>
                  <a:srgbClr val="FFFFFF"/>
                </a:solidFill>
                <a:cs typeface="+mn-ea"/>
                <a:sym typeface="+mn-lt"/>
              </a:rPr>
              <a:t>        总书记提出：“人与自然和谐发展”，这一口号揭示出经济发展和生态保护的辩证关系，指明了发展和保护协同共生的路径。从发展生产力的角度看，保护生态环境就是保护生产力，改善生态环境就是发展生产力。</a:t>
            </a:r>
            <a:endParaRPr lang="en-US" altLang="zh-CN" sz="1400" dirty="0">
              <a:solidFill>
                <a:srgbClr val="FFFFFF"/>
              </a:solidFill>
              <a:cs typeface="+mn-ea"/>
              <a:sym typeface="+mn-lt"/>
            </a:endParaRPr>
          </a:p>
        </p:txBody>
      </p:sp>
      <p:sp>
        <p:nvSpPr>
          <p:cNvPr id="64552" name="AutoShape 40"/>
          <p:cNvSpPr>
            <a:spLocks noChangeArrowheads="1"/>
          </p:cNvSpPr>
          <p:nvPr/>
        </p:nvSpPr>
        <p:spPr bwMode="auto">
          <a:xfrm>
            <a:off x="5654031" y="5865809"/>
            <a:ext cx="260803" cy="362336"/>
          </a:xfrm>
          <a:prstGeom prst="chevron">
            <a:avLst>
              <a:gd name="adj" fmla="val 56829"/>
            </a:avLst>
          </a:prstGeom>
          <a:solidFill>
            <a:schemeClr val="bg1"/>
          </a:solidFill>
          <a:ln w="9525">
            <a:noFill/>
            <a:prstDash val="lgDashDotDot"/>
            <a:miter lim="800000"/>
            <a:headEnd/>
            <a:tailEnd/>
          </a:ln>
        </p:spPr>
        <p:txBody>
          <a:bodyPr wrap="none" anchor="ctr"/>
          <a:lstStyle/>
          <a:p>
            <a:pPr defTabSz="1212451" fontAlgn="base">
              <a:spcBef>
                <a:spcPct val="0"/>
              </a:spcBef>
              <a:spcAft>
                <a:spcPct val="0"/>
              </a:spcAft>
              <a:defRPr/>
            </a:pPr>
            <a:endParaRPr lang="zh-CN" altLang="en-US" sz="2383" dirty="0">
              <a:solidFill>
                <a:srgbClr val="000000"/>
              </a:solidFill>
              <a:cs typeface="+mn-ea"/>
              <a:sym typeface="+mn-lt"/>
            </a:endParaRPr>
          </a:p>
        </p:txBody>
      </p:sp>
      <p:sp>
        <p:nvSpPr>
          <p:cNvPr id="64553" name="AutoShape 41"/>
          <p:cNvSpPr>
            <a:spLocks noChangeArrowheads="1"/>
          </p:cNvSpPr>
          <p:nvPr/>
        </p:nvSpPr>
        <p:spPr bwMode="auto">
          <a:xfrm flipH="1">
            <a:off x="6257261" y="3518589"/>
            <a:ext cx="290665" cy="362336"/>
          </a:xfrm>
          <a:prstGeom prst="chevron">
            <a:avLst>
              <a:gd name="adj" fmla="val 56829"/>
            </a:avLst>
          </a:prstGeom>
          <a:solidFill>
            <a:schemeClr val="bg1"/>
          </a:solidFill>
          <a:ln w="9525">
            <a:noFill/>
            <a:prstDash val="lgDashDotDot"/>
            <a:miter lim="800000"/>
            <a:headEnd/>
            <a:tailEnd/>
          </a:ln>
        </p:spPr>
        <p:txBody>
          <a:bodyPr wrap="none" anchor="ctr"/>
          <a:lstStyle/>
          <a:p>
            <a:pPr defTabSz="1212451" fontAlgn="base">
              <a:spcBef>
                <a:spcPct val="0"/>
              </a:spcBef>
              <a:spcAft>
                <a:spcPct val="0"/>
              </a:spcAft>
              <a:defRPr/>
            </a:pPr>
            <a:endParaRPr lang="zh-CN" altLang="en-US" sz="2383" dirty="0">
              <a:solidFill>
                <a:srgbClr val="000000"/>
              </a:solidFill>
              <a:cs typeface="+mn-ea"/>
              <a:sym typeface="+mn-lt"/>
            </a:endParaRPr>
          </a:p>
        </p:txBody>
      </p:sp>
      <p:pic>
        <p:nvPicPr>
          <p:cNvPr id="18" name="图片 17">
            <a:extLst>
              <a:ext uri="{FF2B5EF4-FFF2-40B4-BE49-F238E27FC236}">
                <a16:creationId xmlns:a16="http://schemas.microsoft.com/office/drawing/2014/main" id="{21A74FA5-7FD3-4539-8B0E-BF472251B34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8945" y="376478"/>
            <a:ext cx="962952" cy="585392"/>
          </a:xfrm>
          <a:prstGeom prst="rect">
            <a:avLst/>
          </a:prstGeom>
        </p:spPr>
      </p:pic>
      <p:sp>
        <p:nvSpPr>
          <p:cNvPr id="19" name="文本框 18">
            <a:extLst>
              <a:ext uri="{FF2B5EF4-FFF2-40B4-BE49-F238E27FC236}">
                <a16:creationId xmlns:a16="http://schemas.microsoft.com/office/drawing/2014/main" id="{FA713E00-C805-4238-BBCC-2AC32EAB0F87}"/>
              </a:ext>
            </a:extLst>
          </p:cNvPr>
          <p:cNvSpPr txBox="1"/>
          <p:nvPr/>
        </p:nvSpPr>
        <p:spPr>
          <a:xfrm>
            <a:off x="1079815" y="438341"/>
            <a:ext cx="2674890" cy="461665"/>
          </a:xfrm>
          <a:prstGeom prst="rect">
            <a:avLst/>
          </a:prstGeom>
          <a:noFill/>
        </p:spPr>
        <p:txBody>
          <a:bodyPr wrap="square" rtlCol="0">
            <a:spAutoFit/>
          </a:bodyPr>
          <a:lstStyle/>
          <a:p>
            <a:pPr defTabSz="914377">
              <a:defRPr/>
            </a:pPr>
            <a:r>
              <a:rPr lang="zh-CN" altLang="en-US" sz="2400" b="1" dirty="0">
                <a:solidFill>
                  <a:srgbClr val="1F5D05"/>
                </a:solidFill>
                <a:cs typeface="+mn-ea"/>
                <a:sym typeface="+mn-lt"/>
              </a:rPr>
              <a:t>背景调查</a:t>
            </a:r>
            <a:endParaRPr lang="en-US" altLang="zh-CN" sz="2400" b="1" dirty="0">
              <a:solidFill>
                <a:srgbClr val="1F5D05"/>
              </a:solidFill>
              <a:cs typeface="+mn-ea"/>
              <a:sym typeface="+mn-lt"/>
            </a:endParaRPr>
          </a:p>
        </p:txBody>
      </p:sp>
      <p:pic>
        <p:nvPicPr>
          <p:cNvPr id="3" name="图片 2">
            <a:extLst>
              <a:ext uri="{FF2B5EF4-FFF2-40B4-BE49-F238E27FC236}">
                <a16:creationId xmlns:a16="http://schemas.microsoft.com/office/drawing/2014/main" id="{62E7B82A-07AF-AABA-75EC-77D13C8C18D1}"/>
              </a:ext>
            </a:extLst>
          </p:cNvPr>
          <p:cNvPicPr>
            <a:picLocks/>
          </p:cNvPicPr>
          <p:nvPr/>
        </p:nvPicPr>
        <p:blipFill rotWithShape="1">
          <a:blip r:embed="rId4">
            <a:extLst>
              <a:ext uri="{28A0092B-C50C-407E-A947-70E740481C1C}">
                <a14:useLocalDpi xmlns:a14="http://schemas.microsoft.com/office/drawing/2010/main" val="0"/>
              </a:ext>
            </a:extLst>
          </a:blip>
          <a:srcRect t="26033"/>
          <a:stretch/>
        </p:blipFill>
        <p:spPr>
          <a:xfrm>
            <a:off x="1883349" y="1739592"/>
            <a:ext cx="4132800" cy="2224800"/>
          </a:xfrm>
          <a:prstGeom prst="rect">
            <a:avLst/>
          </a:prstGeom>
        </p:spPr>
      </p:pic>
      <p:pic>
        <p:nvPicPr>
          <p:cNvPr id="6" name="图片 5">
            <a:extLst>
              <a:ext uri="{FF2B5EF4-FFF2-40B4-BE49-F238E27FC236}">
                <a16:creationId xmlns:a16="http://schemas.microsoft.com/office/drawing/2014/main" id="{11F9DC95-4579-DDF2-4136-B0AA4AAB1204}"/>
              </a:ext>
            </a:extLst>
          </p:cNvPr>
          <p:cNvPicPr>
            <a:picLocks/>
          </p:cNvPicPr>
          <p:nvPr/>
        </p:nvPicPr>
        <p:blipFill rotWithShape="1">
          <a:blip r:embed="rId5">
            <a:extLst>
              <a:ext uri="{28A0092B-C50C-407E-A947-70E740481C1C}">
                <a14:useLocalDpi xmlns:a14="http://schemas.microsoft.com/office/drawing/2010/main" val="0"/>
              </a:ext>
            </a:extLst>
          </a:blip>
          <a:srcRect t="24175"/>
          <a:stretch/>
        </p:blipFill>
        <p:spPr>
          <a:xfrm>
            <a:off x="6175637" y="4094925"/>
            <a:ext cx="4132800" cy="2224800"/>
          </a:xfrm>
          <a:prstGeom prst="rect">
            <a:avLst/>
          </a:prstGeom>
        </p:spPr>
      </p:pic>
    </p:spTree>
    <p:extLst>
      <p:ext uri="{BB962C8B-B14F-4D97-AF65-F5344CB8AC3E}">
        <p14:creationId xmlns:p14="http://schemas.microsoft.com/office/powerpoint/2010/main" val="1480841153"/>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1+#ppt_w/2"/>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1+#ppt_w/2"/>
                                          </p:val>
                                        </p:tav>
                                        <p:tav tm="100000">
                                          <p:val>
                                            <p:strVal val="#ppt_x"/>
                                          </p:val>
                                        </p:tav>
                                      </p:tavLst>
                                    </p:anim>
                                    <p:anim calcmode="lin" valueType="num">
                                      <p:cBhvr additive="base">
                                        <p:cTn id="16" dur="500" fill="hold"/>
                                        <p:tgtEl>
                                          <p:spTgt spid="16"/>
                                        </p:tgtEl>
                                        <p:attrNameLst>
                                          <p:attrName>ppt_y</p:attrName>
                                        </p:attrNameLst>
                                      </p:cBhvr>
                                      <p:tavLst>
                                        <p:tav tm="0">
                                          <p:val>
                                            <p:strVal val="0-#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0-#ppt_w/2"/>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par>
                                <p:cTn id="21" presetID="2" presetClass="entr" presetSubtype="12"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additive="base">
                                        <p:cTn id="23" dur="500" fill="hold"/>
                                        <p:tgtEl>
                                          <p:spTgt spid="31"/>
                                        </p:tgtEl>
                                        <p:attrNameLst>
                                          <p:attrName>ppt_x</p:attrName>
                                        </p:attrNameLst>
                                      </p:cBhvr>
                                      <p:tavLst>
                                        <p:tav tm="0">
                                          <p:val>
                                            <p:strVal val="0-#ppt_w/2"/>
                                          </p:val>
                                        </p:tav>
                                        <p:tav tm="100000">
                                          <p:val>
                                            <p:strVal val="#ppt_x"/>
                                          </p:val>
                                        </p:tav>
                                      </p:tavLst>
                                    </p:anim>
                                    <p:anim calcmode="lin" valueType="num">
                                      <p:cBhvr additive="base">
                                        <p:cTn id="24" dur="500" fill="hold"/>
                                        <p:tgtEl>
                                          <p:spTgt spid="31"/>
                                        </p:tgtEl>
                                        <p:attrNameLst>
                                          <p:attrName>ppt_y</p:attrName>
                                        </p:attrNameLst>
                                      </p:cBhvr>
                                      <p:tavLst>
                                        <p:tav tm="0">
                                          <p:val>
                                            <p:strVal val="1+#ppt_h/2"/>
                                          </p:val>
                                        </p:tav>
                                        <p:tav tm="100000">
                                          <p:val>
                                            <p:strVal val="#ppt_y"/>
                                          </p:val>
                                        </p:tav>
                                      </p:tavLst>
                                    </p:anim>
                                  </p:childTnLst>
                                </p:cTn>
                              </p:par>
                              <p:par>
                                <p:cTn id="25" presetID="2" presetClass="entr" presetSubtype="12"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0-#ppt_w/2"/>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childTnLst>
                          </p:cTn>
                        </p:par>
                        <p:par>
                          <p:cTn id="29" fill="hold">
                            <p:stCondLst>
                              <p:cond delay="500"/>
                            </p:stCondLst>
                            <p:childTnLst>
                              <p:par>
                                <p:cTn id="30" presetID="12" presetClass="entr" presetSubtype="8" fill="hold" grpId="0" nodeType="afterEffect">
                                  <p:stCondLst>
                                    <p:cond delay="0"/>
                                  </p:stCondLst>
                                  <p:childTnLst>
                                    <p:set>
                                      <p:cBhvr>
                                        <p:cTn id="31" dur="1" fill="hold">
                                          <p:stCondLst>
                                            <p:cond delay="0"/>
                                          </p:stCondLst>
                                        </p:cTn>
                                        <p:tgtEl>
                                          <p:spTgt spid="64552"/>
                                        </p:tgtEl>
                                        <p:attrNameLst>
                                          <p:attrName>style.visibility</p:attrName>
                                        </p:attrNameLst>
                                      </p:cBhvr>
                                      <p:to>
                                        <p:strVal val="visible"/>
                                      </p:to>
                                    </p:set>
                                    <p:animEffect transition="in" filter="slide(fromLeft)">
                                      <p:cBhvr>
                                        <p:cTn id="32" dur="500"/>
                                        <p:tgtEl>
                                          <p:spTgt spid="64552"/>
                                        </p:tgtEl>
                                      </p:cBhvr>
                                    </p:animEffect>
                                  </p:childTnLst>
                                </p:cTn>
                              </p:par>
                              <p:par>
                                <p:cTn id="33" presetID="12" presetClass="entr" presetSubtype="2" fill="hold" grpId="0" nodeType="withEffect">
                                  <p:stCondLst>
                                    <p:cond delay="0"/>
                                  </p:stCondLst>
                                  <p:childTnLst>
                                    <p:set>
                                      <p:cBhvr>
                                        <p:cTn id="34" dur="1" fill="hold">
                                          <p:stCondLst>
                                            <p:cond delay="0"/>
                                          </p:stCondLst>
                                        </p:cTn>
                                        <p:tgtEl>
                                          <p:spTgt spid="64553"/>
                                        </p:tgtEl>
                                        <p:attrNameLst>
                                          <p:attrName>style.visibility</p:attrName>
                                        </p:attrNameLst>
                                      </p:cBhvr>
                                      <p:to>
                                        <p:strVal val="visible"/>
                                      </p:to>
                                    </p:set>
                                    <p:animEffect transition="in" filter="slide(fromRight)">
                                      <p:cBhvr>
                                        <p:cTn id="35" dur="500"/>
                                        <p:tgtEl>
                                          <p:spTgt spid="64553"/>
                                        </p:tgtEl>
                                      </p:cBhvr>
                                    </p:animEffect>
                                  </p:childTnLst>
                                </p:cTn>
                              </p:par>
                            </p:childTnLst>
                          </p:cTn>
                        </p:par>
                        <p:par>
                          <p:cTn id="36" fill="hold">
                            <p:stCondLst>
                              <p:cond delay="1000"/>
                            </p:stCondLst>
                            <p:childTnLst>
                              <p:par>
                                <p:cTn id="37" presetID="26" presetClass="emph" presetSubtype="0" repeatCount="2000" fill="hold" grpId="1" nodeType="afterEffect">
                                  <p:stCondLst>
                                    <p:cond delay="0"/>
                                  </p:stCondLst>
                                  <p:childTnLst>
                                    <p:animEffect transition="out" filter="fade">
                                      <p:cBhvr>
                                        <p:cTn id="38" dur="1000" tmFilter="0, 0; .2, .5; .8, .5; 1, 0"/>
                                        <p:tgtEl>
                                          <p:spTgt spid="64553"/>
                                        </p:tgtEl>
                                      </p:cBhvr>
                                    </p:animEffect>
                                    <p:animScale>
                                      <p:cBhvr>
                                        <p:cTn id="39" dur="500" autoRev="1" fill="hold"/>
                                        <p:tgtEl>
                                          <p:spTgt spid="64553"/>
                                        </p:tgtEl>
                                      </p:cBhvr>
                                      <p:by x="105000" y="105000"/>
                                    </p:animScale>
                                  </p:childTnLst>
                                </p:cTn>
                              </p:par>
                              <p:par>
                                <p:cTn id="40" presetID="26" presetClass="emph" presetSubtype="0" repeatCount="2000" fill="hold" grpId="1" nodeType="withEffect">
                                  <p:stCondLst>
                                    <p:cond delay="0"/>
                                  </p:stCondLst>
                                  <p:childTnLst>
                                    <p:animEffect transition="out" filter="fade">
                                      <p:cBhvr>
                                        <p:cTn id="41" dur="1000" tmFilter="0, 0; .2, .5; .8, .5; 1, 0"/>
                                        <p:tgtEl>
                                          <p:spTgt spid="64552"/>
                                        </p:tgtEl>
                                      </p:cBhvr>
                                    </p:animEffect>
                                    <p:animScale>
                                      <p:cBhvr>
                                        <p:cTn id="42" dur="500" autoRev="1" fill="hold"/>
                                        <p:tgtEl>
                                          <p:spTgt spid="64552"/>
                                        </p:tgtEl>
                                      </p:cBhvr>
                                      <p:by x="105000" y="105000"/>
                                    </p:animScale>
                                  </p:childTnLst>
                                </p:cTn>
                              </p:par>
                            </p:childTnLst>
                          </p:cTn>
                        </p:par>
                        <p:par>
                          <p:cTn id="43" fill="hold">
                            <p:stCondLst>
                              <p:cond delay="3000"/>
                            </p:stCondLst>
                            <p:childTnLst>
                              <p:par>
                                <p:cTn id="44" presetID="10" presetClass="entr" presetSubtype="0" fill="hold" grpId="0" nodeType="afterEffect">
                                  <p:stCondLst>
                                    <p:cond delay="0"/>
                                  </p:stCondLst>
                                  <p:iterate type="lt">
                                    <p:tmPct val="14000"/>
                                  </p:iterate>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5" grpId="0"/>
      <p:bldP spid="16" grpId="0"/>
      <p:bldP spid="31" grpId="0"/>
      <p:bldP spid="32" grpId="0"/>
      <p:bldP spid="64552" grpId="0" animBg="1"/>
      <p:bldP spid="64552" grpId="1" animBg="1"/>
      <p:bldP spid="64553" grpId="0" animBg="1"/>
      <p:bldP spid="64553" grpId="1" animBg="1"/>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3469426" y="1120113"/>
            <a:ext cx="4946933" cy="4811467"/>
          </a:xfrm>
          <a:prstGeom prst="diamond">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prstClr val="white"/>
              </a:solidFill>
              <a:cs typeface="+mn-ea"/>
              <a:sym typeface="+mn-lt"/>
            </a:endParaRPr>
          </a:p>
        </p:txBody>
      </p:sp>
      <p:sp>
        <p:nvSpPr>
          <p:cNvPr id="10" name="AutoShape 23"/>
          <p:cNvSpPr>
            <a:spLocks noChangeArrowheads="1"/>
          </p:cNvSpPr>
          <p:nvPr/>
        </p:nvSpPr>
        <p:spPr bwMode="auto">
          <a:xfrm>
            <a:off x="3466293" y="1187847"/>
            <a:ext cx="4927600" cy="4598904"/>
          </a:xfrm>
          <a:prstGeom prst="diamond">
            <a:avLst/>
          </a:prstGeom>
          <a:noFill/>
          <a:ln w="190500" cmpd="thickThin">
            <a:solidFill>
              <a:srgbClr val="6BAC37"/>
            </a:solidFill>
            <a:miter lim="800000"/>
            <a:headEnd/>
            <a:tailEnd/>
          </a:ln>
        </p:spPr>
        <p:txBody>
          <a:bodyPr wrap="none" anchor="ctr"/>
          <a:lstStyle/>
          <a:p>
            <a:pPr defTabSz="1289018" fontAlgn="base">
              <a:spcBef>
                <a:spcPct val="0"/>
              </a:spcBef>
              <a:spcAft>
                <a:spcPct val="0"/>
              </a:spcAft>
              <a:defRPr/>
            </a:pPr>
            <a:endParaRPr lang="zh-CN" altLang="en-US" sz="2533" kern="0" dirty="0">
              <a:solidFill>
                <a:srgbClr val="000000"/>
              </a:solidFill>
              <a:cs typeface="+mn-ea"/>
              <a:sym typeface="+mn-lt"/>
            </a:endParaRPr>
          </a:p>
        </p:txBody>
      </p:sp>
      <p:sp>
        <p:nvSpPr>
          <p:cNvPr id="3" name="文本框 2"/>
          <p:cNvSpPr txBox="1"/>
          <p:nvPr/>
        </p:nvSpPr>
        <p:spPr>
          <a:xfrm>
            <a:off x="5231591" y="1745271"/>
            <a:ext cx="1441420" cy="1446550"/>
          </a:xfrm>
          <a:prstGeom prst="rect">
            <a:avLst/>
          </a:prstGeom>
          <a:noFill/>
        </p:spPr>
        <p:txBody>
          <a:bodyPr wrap="none" rtlCol="0">
            <a:spAutoFit/>
          </a:bodyPr>
          <a:lstStyle/>
          <a:p>
            <a:pPr defTabSz="914377">
              <a:defRPr/>
            </a:pPr>
            <a:r>
              <a:rPr lang="en-US" altLang="zh-CN" sz="8800" b="1" dirty="0">
                <a:solidFill>
                  <a:srgbClr val="1F5D05"/>
                </a:solidFill>
                <a:cs typeface="+mn-ea"/>
                <a:sym typeface="+mn-lt"/>
              </a:rPr>
              <a:t>02</a:t>
            </a:r>
            <a:endParaRPr lang="zh-CN" altLang="en-US" sz="8800" b="1" dirty="0">
              <a:solidFill>
                <a:srgbClr val="1F5D05"/>
              </a:solidFill>
              <a:cs typeface="+mn-ea"/>
              <a:sym typeface="+mn-lt"/>
            </a:endParaRPr>
          </a:p>
        </p:txBody>
      </p:sp>
      <p:sp>
        <p:nvSpPr>
          <p:cNvPr id="14" name="文本框 13"/>
          <p:cNvSpPr txBox="1"/>
          <p:nvPr/>
        </p:nvSpPr>
        <p:spPr>
          <a:xfrm>
            <a:off x="4606656" y="3036960"/>
            <a:ext cx="2646878" cy="830997"/>
          </a:xfrm>
          <a:prstGeom prst="rect">
            <a:avLst/>
          </a:prstGeom>
          <a:noFill/>
        </p:spPr>
        <p:txBody>
          <a:bodyPr wrap="none" rtlCol="0">
            <a:spAutoFit/>
          </a:bodyPr>
          <a:lstStyle/>
          <a:p>
            <a:pPr algn="ctr" defTabSz="914377">
              <a:defRPr/>
            </a:pPr>
            <a:r>
              <a:rPr lang="zh-CN" altLang="en-US" sz="4800" b="1">
                <a:solidFill>
                  <a:srgbClr val="1F5D05"/>
                </a:solidFill>
                <a:cs typeface="+mn-ea"/>
                <a:sym typeface="+mn-lt"/>
              </a:rPr>
              <a:t>实践环节</a:t>
            </a:r>
            <a:endParaRPr lang="zh-CN" altLang="en-US" sz="4800" b="1" dirty="0">
              <a:solidFill>
                <a:srgbClr val="1F5D05"/>
              </a:solidFill>
              <a:cs typeface="+mn-ea"/>
              <a:sym typeface="+mn-lt"/>
            </a:endParaRPr>
          </a:p>
        </p:txBody>
      </p:sp>
    </p:spTree>
    <p:extLst>
      <p:ext uri="{BB962C8B-B14F-4D97-AF65-F5344CB8AC3E}">
        <p14:creationId xmlns:p14="http://schemas.microsoft.com/office/powerpoint/2010/main" val="1380937526"/>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2000"/>
                                        <p:tgtEl>
                                          <p:spTgt spid="10"/>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par>
                          <p:cTn id="12" fill="hold">
                            <p:stCondLst>
                              <p:cond delay="2500"/>
                            </p:stCondLst>
                            <p:childTnLst>
                              <p:par>
                                <p:cTn id="13" presetID="53" presetClass="entr" presetSubtype="16"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childTnLst>
                          </p:cTn>
                        </p:par>
                        <p:par>
                          <p:cTn id="18" fill="hold">
                            <p:stCondLst>
                              <p:cond delay="3000"/>
                            </p:stCondLst>
                            <p:childTnLst>
                              <p:par>
                                <p:cTn id="19" presetID="10" presetClass="entr" presetSubtype="0" fill="hold" grpId="0" nodeType="afterEffect">
                                  <p:stCondLst>
                                    <p:cond delay="0"/>
                                  </p:stCondLst>
                                  <p:iterate type="lt">
                                    <p:tmPct val="14000"/>
                                  </p:iterate>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3" grpId="0"/>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a:spLocks noChangeArrowheads="1"/>
          </p:cNvSpPr>
          <p:nvPr/>
        </p:nvSpPr>
        <p:spPr bwMode="auto">
          <a:xfrm>
            <a:off x="1296049" y="2236479"/>
            <a:ext cx="2743399" cy="1262782"/>
          </a:xfrm>
          <a:prstGeom prst="rect">
            <a:avLst/>
          </a:prstGeom>
          <a:noFill/>
          <a:ln w="9525">
            <a:noFill/>
            <a:miter lim="800000"/>
            <a:headEnd/>
            <a:tailEnd/>
          </a:ln>
        </p:spPr>
        <p:txBody>
          <a:bodyPr lIns="0" tIns="0" rIns="0" bIns="0">
            <a:spAutoFit/>
          </a:bodyPr>
          <a:lstStyle/>
          <a:p>
            <a:pPr algn="just" defTabSz="1212451" fontAlgn="base">
              <a:lnSpc>
                <a:spcPts val="2500"/>
              </a:lnSpc>
              <a:spcBef>
                <a:spcPct val="0"/>
              </a:spcBef>
              <a:spcAft>
                <a:spcPct val="0"/>
              </a:spcAft>
              <a:defRPr/>
            </a:pPr>
            <a:r>
              <a:rPr lang="zh-CN" altLang="en-US" sz="2000" dirty="0">
                <a:solidFill>
                  <a:srgbClr val="808080"/>
                </a:solidFill>
                <a:cs typeface="+mn-ea"/>
                <a:sym typeface="+mn-lt"/>
              </a:rPr>
              <a:t>本报告中的数据主要来自于南京市各大网站，如玄武区人民政府，南京市生态环境局等</a:t>
            </a:r>
            <a:endParaRPr lang="en-US" altLang="zh-CN" sz="2000" dirty="0">
              <a:solidFill>
                <a:srgbClr val="808080"/>
              </a:solidFill>
              <a:cs typeface="+mn-ea"/>
              <a:sym typeface="+mn-lt"/>
            </a:endParaRPr>
          </a:p>
        </p:txBody>
      </p:sp>
      <p:sp>
        <p:nvSpPr>
          <p:cNvPr id="19" name="TextBox 18"/>
          <p:cNvSpPr txBox="1">
            <a:spLocks noChangeArrowheads="1"/>
          </p:cNvSpPr>
          <p:nvPr/>
        </p:nvSpPr>
        <p:spPr bwMode="auto">
          <a:xfrm>
            <a:off x="8112739" y="2236479"/>
            <a:ext cx="2743399" cy="1262782"/>
          </a:xfrm>
          <a:prstGeom prst="rect">
            <a:avLst/>
          </a:prstGeom>
          <a:noFill/>
          <a:ln w="9525">
            <a:noFill/>
            <a:miter lim="800000"/>
            <a:headEnd/>
            <a:tailEnd/>
          </a:ln>
        </p:spPr>
        <p:txBody>
          <a:bodyPr lIns="0" tIns="0" rIns="0" bIns="0">
            <a:spAutoFit/>
          </a:bodyPr>
          <a:lstStyle/>
          <a:p>
            <a:pPr algn="just" defTabSz="1212451" fontAlgn="base">
              <a:lnSpc>
                <a:spcPts val="2500"/>
              </a:lnSpc>
              <a:spcBef>
                <a:spcPct val="0"/>
              </a:spcBef>
              <a:spcAft>
                <a:spcPct val="0"/>
              </a:spcAft>
              <a:defRPr/>
            </a:pPr>
            <a:r>
              <a:rPr lang="zh-CN" altLang="en-US" sz="2000" dirty="0">
                <a:solidFill>
                  <a:srgbClr val="808080"/>
                </a:solidFill>
                <a:cs typeface="+mn-ea"/>
                <a:sym typeface="+mn-lt"/>
              </a:rPr>
              <a:t>本报告中的图片一方面来源于网上各大报刊，另一方面来源于玄武湖实地拍摄</a:t>
            </a:r>
            <a:endParaRPr lang="en-US" altLang="zh-CN" sz="2000" dirty="0">
              <a:solidFill>
                <a:srgbClr val="808080"/>
              </a:solidFill>
              <a:cs typeface="+mn-ea"/>
              <a:sym typeface="+mn-lt"/>
            </a:endParaRPr>
          </a:p>
        </p:txBody>
      </p:sp>
      <p:sp>
        <p:nvSpPr>
          <p:cNvPr id="20" name="TextBox 19"/>
          <p:cNvSpPr txBox="1">
            <a:spLocks noChangeArrowheads="1"/>
          </p:cNvSpPr>
          <p:nvPr/>
        </p:nvSpPr>
        <p:spPr bwMode="auto">
          <a:xfrm>
            <a:off x="1296049" y="4535917"/>
            <a:ext cx="2743399" cy="621580"/>
          </a:xfrm>
          <a:prstGeom prst="rect">
            <a:avLst/>
          </a:prstGeom>
          <a:noFill/>
          <a:ln w="9525">
            <a:noFill/>
            <a:miter lim="800000"/>
            <a:headEnd/>
            <a:tailEnd/>
          </a:ln>
        </p:spPr>
        <p:txBody>
          <a:bodyPr lIns="0" tIns="0" rIns="0" bIns="0">
            <a:spAutoFit/>
          </a:bodyPr>
          <a:lstStyle/>
          <a:p>
            <a:pPr algn="just" defTabSz="1212451" fontAlgn="base">
              <a:lnSpc>
                <a:spcPts val="2500"/>
              </a:lnSpc>
              <a:spcBef>
                <a:spcPct val="0"/>
              </a:spcBef>
              <a:spcAft>
                <a:spcPct val="0"/>
              </a:spcAft>
              <a:defRPr/>
            </a:pPr>
            <a:r>
              <a:rPr lang="zh-CN" altLang="en-US" sz="2000" dirty="0">
                <a:solidFill>
                  <a:srgbClr val="808080"/>
                </a:solidFill>
                <a:cs typeface="+mn-ea"/>
                <a:sym typeface="+mn-lt"/>
              </a:rPr>
              <a:t>在获得部分数据后，对数据进行处理、对比</a:t>
            </a:r>
            <a:endParaRPr lang="en-US" altLang="zh-CN" sz="2000" dirty="0">
              <a:solidFill>
                <a:srgbClr val="808080"/>
              </a:solidFill>
              <a:cs typeface="+mn-ea"/>
              <a:sym typeface="+mn-lt"/>
            </a:endParaRPr>
          </a:p>
        </p:txBody>
      </p:sp>
      <p:sp>
        <p:nvSpPr>
          <p:cNvPr id="21" name="TextBox 20"/>
          <p:cNvSpPr txBox="1">
            <a:spLocks noChangeArrowheads="1"/>
          </p:cNvSpPr>
          <p:nvPr/>
        </p:nvSpPr>
        <p:spPr bwMode="auto">
          <a:xfrm>
            <a:off x="8112739" y="4535917"/>
            <a:ext cx="2743399" cy="621580"/>
          </a:xfrm>
          <a:prstGeom prst="rect">
            <a:avLst/>
          </a:prstGeom>
          <a:noFill/>
          <a:ln w="9525">
            <a:noFill/>
            <a:miter lim="800000"/>
            <a:headEnd/>
            <a:tailEnd/>
          </a:ln>
        </p:spPr>
        <p:txBody>
          <a:bodyPr lIns="0" tIns="0" rIns="0" bIns="0">
            <a:spAutoFit/>
          </a:bodyPr>
          <a:lstStyle/>
          <a:p>
            <a:pPr algn="just" defTabSz="1212451" fontAlgn="base">
              <a:lnSpc>
                <a:spcPts val="2500"/>
              </a:lnSpc>
              <a:spcBef>
                <a:spcPct val="0"/>
              </a:spcBef>
              <a:spcAft>
                <a:spcPct val="0"/>
              </a:spcAft>
              <a:defRPr/>
            </a:pPr>
            <a:r>
              <a:rPr lang="zh-CN" altLang="en-US" sz="2000" dirty="0">
                <a:solidFill>
                  <a:srgbClr val="808080"/>
                </a:solidFill>
                <a:cs typeface="+mn-ea"/>
                <a:sym typeface="+mn-lt"/>
              </a:rPr>
              <a:t>对数据进行分析后，撰写实践报告</a:t>
            </a:r>
            <a:endParaRPr lang="en-US" altLang="zh-CN" sz="2000" dirty="0">
              <a:solidFill>
                <a:srgbClr val="808080"/>
              </a:solidFill>
              <a:cs typeface="+mn-ea"/>
              <a:sym typeface="+mn-lt"/>
            </a:endParaRPr>
          </a:p>
        </p:txBody>
      </p:sp>
      <p:sp>
        <p:nvSpPr>
          <p:cNvPr id="25" name="TextBox 24"/>
          <p:cNvSpPr txBox="1">
            <a:spLocks noChangeArrowheads="1"/>
          </p:cNvSpPr>
          <p:nvPr/>
        </p:nvSpPr>
        <p:spPr bwMode="auto">
          <a:xfrm>
            <a:off x="1296048" y="1892060"/>
            <a:ext cx="1851496" cy="369332"/>
          </a:xfrm>
          <a:prstGeom prst="rect">
            <a:avLst/>
          </a:prstGeom>
          <a:noFill/>
          <a:ln w="9525">
            <a:noFill/>
            <a:miter lim="800000"/>
            <a:headEnd/>
            <a:tailEnd/>
          </a:ln>
        </p:spPr>
        <p:txBody>
          <a:bodyPr lIns="0" tIns="0" rIns="0" bIns="0">
            <a:spAutoFit/>
          </a:bodyPr>
          <a:lstStyle/>
          <a:p>
            <a:pPr defTabSz="1212451" fontAlgn="base">
              <a:spcBef>
                <a:spcPct val="0"/>
              </a:spcBef>
              <a:spcAft>
                <a:spcPct val="0"/>
              </a:spcAft>
              <a:defRPr/>
            </a:pPr>
            <a:r>
              <a:rPr lang="zh-CN" altLang="en-US" sz="2400" b="1" dirty="0">
                <a:solidFill>
                  <a:srgbClr val="009900"/>
                </a:solidFill>
                <a:cs typeface="+mn-ea"/>
                <a:sym typeface="+mn-lt"/>
              </a:rPr>
              <a:t>数据收集</a:t>
            </a:r>
          </a:p>
        </p:txBody>
      </p:sp>
      <p:sp>
        <p:nvSpPr>
          <p:cNvPr id="37" name="TextBox 36"/>
          <p:cNvSpPr txBox="1">
            <a:spLocks noChangeArrowheads="1"/>
          </p:cNvSpPr>
          <p:nvPr/>
        </p:nvSpPr>
        <p:spPr bwMode="auto">
          <a:xfrm>
            <a:off x="1296048" y="4207426"/>
            <a:ext cx="1851496" cy="369332"/>
          </a:xfrm>
          <a:prstGeom prst="rect">
            <a:avLst/>
          </a:prstGeom>
          <a:noFill/>
          <a:ln w="9525">
            <a:noFill/>
            <a:miter lim="800000"/>
            <a:headEnd/>
            <a:tailEnd/>
          </a:ln>
        </p:spPr>
        <p:txBody>
          <a:bodyPr lIns="0" tIns="0" rIns="0" bIns="0">
            <a:spAutoFit/>
          </a:bodyPr>
          <a:lstStyle/>
          <a:p>
            <a:pPr defTabSz="1212451" fontAlgn="base">
              <a:spcBef>
                <a:spcPct val="0"/>
              </a:spcBef>
              <a:spcAft>
                <a:spcPct val="0"/>
              </a:spcAft>
              <a:defRPr/>
            </a:pPr>
            <a:r>
              <a:rPr lang="zh-CN" altLang="en-US" sz="2400" b="1" dirty="0">
                <a:solidFill>
                  <a:srgbClr val="009900"/>
                </a:solidFill>
                <a:cs typeface="+mn-ea"/>
                <a:sym typeface="+mn-lt"/>
              </a:rPr>
              <a:t>数据汇总</a:t>
            </a:r>
          </a:p>
        </p:txBody>
      </p:sp>
      <p:sp>
        <p:nvSpPr>
          <p:cNvPr id="38" name="TextBox 37"/>
          <p:cNvSpPr txBox="1">
            <a:spLocks noChangeArrowheads="1"/>
          </p:cNvSpPr>
          <p:nvPr/>
        </p:nvSpPr>
        <p:spPr bwMode="auto">
          <a:xfrm>
            <a:off x="8112737" y="1892060"/>
            <a:ext cx="1851496" cy="369332"/>
          </a:xfrm>
          <a:prstGeom prst="rect">
            <a:avLst/>
          </a:prstGeom>
          <a:noFill/>
          <a:ln w="9525">
            <a:noFill/>
            <a:miter lim="800000"/>
            <a:headEnd/>
            <a:tailEnd/>
          </a:ln>
        </p:spPr>
        <p:txBody>
          <a:bodyPr lIns="0" tIns="0" rIns="0" bIns="0">
            <a:spAutoFit/>
          </a:bodyPr>
          <a:lstStyle/>
          <a:p>
            <a:pPr defTabSz="1212451" fontAlgn="base">
              <a:spcBef>
                <a:spcPct val="0"/>
              </a:spcBef>
              <a:spcAft>
                <a:spcPct val="0"/>
              </a:spcAft>
              <a:defRPr/>
            </a:pPr>
            <a:r>
              <a:rPr lang="zh-CN" altLang="en-US" sz="2400" b="1" dirty="0">
                <a:solidFill>
                  <a:srgbClr val="009900"/>
                </a:solidFill>
                <a:cs typeface="+mn-ea"/>
                <a:sym typeface="+mn-lt"/>
              </a:rPr>
              <a:t>图片收集</a:t>
            </a:r>
          </a:p>
        </p:txBody>
      </p:sp>
      <p:sp>
        <p:nvSpPr>
          <p:cNvPr id="39" name="TextBox 38"/>
          <p:cNvSpPr txBox="1">
            <a:spLocks noChangeArrowheads="1"/>
          </p:cNvSpPr>
          <p:nvPr/>
        </p:nvSpPr>
        <p:spPr bwMode="auto">
          <a:xfrm>
            <a:off x="8112737" y="4207426"/>
            <a:ext cx="1851496" cy="369332"/>
          </a:xfrm>
          <a:prstGeom prst="rect">
            <a:avLst/>
          </a:prstGeom>
          <a:noFill/>
          <a:ln w="9525">
            <a:noFill/>
            <a:miter lim="800000"/>
            <a:headEnd/>
            <a:tailEnd/>
          </a:ln>
        </p:spPr>
        <p:txBody>
          <a:bodyPr lIns="0" tIns="0" rIns="0" bIns="0">
            <a:spAutoFit/>
          </a:bodyPr>
          <a:lstStyle/>
          <a:p>
            <a:pPr defTabSz="1212451" fontAlgn="base">
              <a:spcBef>
                <a:spcPct val="0"/>
              </a:spcBef>
              <a:spcAft>
                <a:spcPct val="0"/>
              </a:spcAft>
              <a:defRPr/>
            </a:pPr>
            <a:r>
              <a:rPr lang="zh-CN" altLang="en-US" sz="2400" b="1" dirty="0">
                <a:solidFill>
                  <a:srgbClr val="009900"/>
                </a:solidFill>
                <a:cs typeface="+mn-ea"/>
                <a:sym typeface="+mn-lt"/>
              </a:rPr>
              <a:t>撰写报告</a:t>
            </a:r>
          </a:p>
        </p:txBody>
      </p:sp>
      <p:pic>
        <p:nvPicPr>
          <p:cNvPr id="17" name="图片 16">
            <a:extLst>
              <a:ext uri="{FF2B5EF4-FFF2-40B4-BE49-F238E27FC236}">
                <a16:creationId xmlns:a16="http://schemas.microsoft.com/office/drawing/2014/main" id="{253DE407-8737-4291-B17C-35D364E4395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8945" y="376478"/>
            <a:ext cx="962952" cy="585392"/>
          </a:xfrm>
          <a:prstGeom prst="rect">
            <a:avLst/>
          </a:prstGeom>
        </p:spPr>
      </p:pic>
      <p:sp>
        <p:nvSpPr>
          <p:cNvPr id="18" name="文本框 17">
            <a:extLst>
              <a:ext uri="{FF2B5EF4-FFF2-40B4-BE49-F238E27FC236}">
                <a16:creationId xmlns:a16="http://schemas.microsoft.com/office/drawing/2014/main" id="{5AECC9A5-C668-4A3D-B01E-FC758808BF1E}"/>
              </a:ext>
            </a:extLst>
          </p:cNvPr>
          <p:cNvSpPr txBox="1"/>
          <p:nvPr/>
        </p:nvSpPr>
        <p:spPr>
          <a:xfrm>
            <a:off x="1079815" y="438341"/>
            <a:ext cx="2674890" cy="461665"/>
          </a:xfrm>
          <a:prstGeom prst="rect">
            <a:avLst/>
          </a:prstGeom>
          <a:noFill/>
        </p:spPr>
        <p:txBody>
          <a:bodyPr wrap="square" rtlCol="0">
            <a:spAutoFit/>
          </a:bodyPr>
          <a:lstStyle/>
          <a:p>
            <a:pPr defTabSz="914377">
              <a:defRPr/>
            </a:pPr>
            <a:r>
              <a:rPr lang="zh-CN" altLang="en-US" sz="2400" b="1" dirty="0">
                <a:solidFill>
                  <a:srgbClr val="1F5D05"/>
                </a:solidFill>
                <a:cs typeface="+mn-ea"/>
                <a:sym typeface="+mn-lt"/>
              </a:rPr>
              <a:t>实践环节</a:t>
            </a:r>
          </a:p>
        </p:txBody>
      </p:sp>
      <p:pic>
        <p:nvPicPr>
          <p:cNvPr id="4" name="图片 3" descr="图片包含 运输&#10;&#10;描述已自动生成">
            <a:extLst>
              <a:ext uri="{FF2B5EF4-FFF2-40B4-BE49-F238E27FC236}">
                <a16:creationId xmlns:a16="http://schemas.microsoft.com/office/drawing/2014/main" id="{873A6BC8-E5D3-4CC7-A49A-58904ABC2AA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079262" y="2107095"/>
            <a:ext cx="4526840" cy="3548270"/>
          </a:xfrm>
          <a:prstGeom prst="rect">
            <a:avLst/>
          </a:prstGeom>
        </p:spPr>
      </p:pic>
    </p:spTree>
    <p:extLst>
      <p:ext uri="{BB962C8B-B14F-4D97-AF65-F5344CB8AC3E}">
        <p14:creationId xmlns:p14="http://schemas.microsoft.com/office/powerpoint/2010/main" val="2574520725"/>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right)">
                                      <p:cBhvr>
                                        <p:cTn id="7" dur="500"/>
                                        <p:tgtEl>
                                          <p:spTgt spid="1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ipe(left)">
                                      <p:cBhvr>
                                        <p:cTn id="10" dur="500"/>
                                        <p:tgtEl>
                                          <p:spTgt spid="19"/>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right)">
                                      <p:cBhvr>
                                        <p:cTn id="13" dur="500"/>
                                        <p:tgtEl>
                                          <p:spTgt spid="20"/>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wipe(left)">
                                      <p:cBhvr>
                                        <p:cTn id="16" dur="500"/>
                                        <p:tgtEl>
                                          <p:spTgt spid="21"/>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wipe(right)">
                                      <p:cBhvr>
                                        <p:cTn id="19" dur="500"/>
                                        <p:tgtEl>
                                          <p:spTgt spid="25"/>
                                        </p:tgtEl>
                                      </p:cBhvr>
                                    </p:animEffect>
                                  </p:childTnLst>
                                </p:cTn>
                              </p:par>
                              <p:par>
                                <p:cTn id="20" presetID="22" presetClass="entr" presetSubtype="2"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wipe(right)">
                                      <p:cBhvr>
                                        <p:cTn id="22" dur="500"/>
                                        <p:tgtEl>
                                          <p:spTgt spid="37"/>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wipe(left)">
                                      <p:cBhvr>
                                        <p:cTn id="25" dur="500"/>
                                        <p:tgtEl>
                                          <p:spTgt spid="38"/>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wipe(left)">
                                      <p:cBhvr>
                                        <p:cTn id="28" dur="500"/>
                                        <p:tgtEl>
                                          <p:spTgt spid="39"/>
                                        </p:tgtEl>
                                      </p:cBhvr>
                                    </p:animEffect>
                                  </p:childTnLst>
                                </p:cTn>
                              </p:par>
                            </p:childTnLst>
                          </p:cTn>
                        </p:par>
                        <p:par>
                          <p:cTn id="29" fill="hold">
                            <p:stCondLst>
                              <p:cond delay="500"/>
                            </p:stCondLst>
                            <p:childTnLst>
                              <p:par>
                                <p:cTn id="30" presetID="10" presetClass="entr" presetSubtype="0" fill="hold" grpId="0" nodeType="afterEffect">
                                  <p:stCondLst>
                                    <p:cond delay="0"/>
                                  </p:stCondLst>
                                  <p:iterate type="lt">
                                    <p:tmPct val="14000"/>
                                  </p:iterate>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9" grpId="0"/>
      <p:bldP spid="20" grpId="0"/>
      <p:bldP spid="21" grpId="0"/>
      <p:bldP spid="25" grpId="0"/>
      <p:bldP spid="37" grpId="0"/>
      <p:bldP spid="38" grpId="0"/>
      <p:bldP spid="39" grpId="0"/>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73" name="文本框 14"/>
          <p:cNvSpPr txBox="1">
            <a:spLocks noChangeArrowheads="1"/>
          </p:cNvSpPr>
          <p:nvPr/>
        </p:nvSpPr>
        <p:spPr bwMode="auto">
          <a:xfrm>
            <a:off x="1542164" y="4958093"/>
            <a:ext cx="9169881" cy="960362"/>
          </a:xfrm>
          <a:prstGeom prst="rect">
            <a:avLst/>
          </a:prstGeom>
          <a:noFill/>
          <a:ln w="9525">
            <a:noFill/>
            <a:miter lim="800000"/>
            <a:headEnd/>
            <a:tailEnd/>
          </a:ln>
        </p:spPr>
        <p:txBody>
          <a:bodyPr lIns="0" tIns="45515" rIns="0" bIns="45515">
            <a:spAutoFit/>
          </a:bodyPr>
          <a:lstStyle/>
          <a:p>
            <a:pPr algn="ctr" defTabSz="909836" fontAlgn="base">
              <a:lnSpc>
                <a:spcPct val="150000"/>
              </a:lnSpc>
              <a:spcBef>
                <a:spcPct val="0"/>
              </a:spcBef>
              <a:spcAft>
                <a:spcPct val="0"/>
              </a:spcAft>
              <a:defRPr/>
            </a:pPr>
            <a:r>
              <a:rPr lang="zh-CN" altLang="en-US" sz="2000" dirty="0">
                <a:solidFill>
                  <a:srgbClr val="5F5F5F"/>
                </a:solidFill>
                <a:cs typeface="+mn-ea"/>
                <a:sym typeface="+mn-lt"/>
              </a:rPr>
              <a:t>实践初期，我们在玄武区人民政府的网站上找到了玄武湖的近几个月入湖河流的透明度并绘制出了表格</a:t>
            </a:r>
          </a:p>
        </p:txBody>
      </p:sp>
      <p:pic>
        <p:nvPicPr>
          <p:cNvPr id="15" name="图片 14">
            <a:extLst>
              <a:ext uri="{FF2B5EF4-FFF2-40B4-BE49-F238E27FC236}">
                <a16:creationId xmlns:a16="http://schemas.microsoft.com/office/drawing/2014/main" id="{2304BC54-6A13-4FBA-A26B-13F1D8E4851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8945" y="376478"/>
            <a:ext cx="962952" cy="585392"/>
          </a:xfrm>
          <a:prstGeom prst="rect">
            <a:avLst/>
          </a:prstGeom>
        </p:spPr>
      </p:pic>
      <p:sp>
        <p:nvSpPr>
          <p:cNvPr id="16" name="文本框 15">
            <a:extLst>
              <a:ext uri="{FF2B5EF4-FFF2-40B4-BE49-F238E27FC236}">
                <a16:creationId xmlns:a16="http://schemas.microsoft.com/office/drawing/2014/main" id="{7B0AE62B-B96E-441A-8BFD-187144689A31}"/>
              </a:ext>
            </a:extLst>
          </p:cNvPr>
          <p:cNvSpPr txBox="1"/>
          <p:nvPr/>
        </p:nvSpPr>
        <p:spPr>
          <a:xfrm>
            <a:off x="1079815" y="438341"/>
            <a:ext cx="2674890" cy="461665"/>
          </a:xfrm>
          <a:prstGeom prst="rect">
            <a:avLst/>
          </a:prstGeom>
          <a:noFill/>
        </p:spPr>
        <p:txBody>
          <a:bodyPr wrap="square" rtlCol="0">
            <a:spAutoFit/>
          </a:bodyPr>
          <a:lstStyle/>
          <a:p>
            <a:pPr defTabSz="914377">
              <a:defRPr/>
            </a:pPr>
            <a:r>
              <a:rPr lang="zh-CN" altLang="en-US" sz="2400" b="1" dirty="0">
                <a:solidFill>
                  <a:srgbClr val="1F5D05"/>
                </a:solidFill>
                <a:cs typeface="+mn-ea"/>
                <a:sym typeface="+mn-lt"/>
              </a:rPr>
              <a:t>数据收集</a:t>
            </a:r>
          </a:p>
        </p:txBody>
      </p:sp>
      <p:graphicFrame>
        <p:nvGraphicFramePr>
          <p:cNvPr id="6" name="表格 5">
            <a:extLst>
              <a:ext uri="{FF2B5EF4-FFF2-40B4-BE49-F238E27FC236}">
                <a16:creationId xmlns:a16="http://schemas.microsoft.com/office/drawing/2014/main" id="{D8DBD787-926E-ADAF-AC25-0185CA375B4B}"/>
              </a:ext>
            </a:extLst>
          </p:cNvPr>
          <p:cNvGraphicFramePr>
            <a:graphicFrameLocks noGrp="1"/>
          </p:cNvGraphicFramePr>
          <p:nvPr>
            <p:extLst>
              <p:ext uri="{D42A27DB-BD31-4B8C-83A1-F6EECF244321}">
                <p14:modId xmlns:p14="http://schemas.microsoft.com/office/powerpoint/2010/main" val="206023297"/>
              </p:ext>
            </p:extLst>
          </p:nvPr>
        </p:nvGraphicFramePr>
        <p:xfrm>
          <a:off x="1654629" y="1184365"/>
          <a:ext cx="8894838" cy="3773725"/>
        </p:xfrm>
        <a:graphic>
          <a:graphicData uri="http://schemas.openxmlformats.org/drawingml/2006/table">
            <a:tbl>
              <a:tblPr/>
              <a:tblGrid>
                <a:gridCol w="1501246">
                  <a:extLst>
                    <a:ext uri="{9D8B030D-6E8A-4147-A177-3AD203B41FA5}">
                      <a16:colId xmlns:a16="http://schemas.microsoft.com/office/drawing/2014/main" val="4058689322"/>
                    </a:ext>
                  </a:extLst>
                </a:gridCol>
                <a:gridCol w="820825">
                  <a:extLst>
                    <a:ext uri="{9D8B030D-6E8A-4147-A177-3AD203B41FA5}">
                      <a16:colId xmlns:a16="http://schemas.microsoft.com/office/drawing/2014/main" val="2228451772"/>
                    </a:ext>
                  </a:extLst>
                </a:gridCol>
                <a:gridCol w="820825">
                  <a:extLst>
                    <a:ext uri="{9D8B030D-6E8A-4147-A177-3AD203B41FA5}">
                      <a16:colId xmlns:a16="http://schemas.microsoft.com/office/drawing/2014/main" val="3932545711"/>
                    </a:ext>
                  </a:extLst>
                </a:gridCol>
                <a:gridCol w="820825">
                  <a:extLst>
                    <a:ext uri="{9D8B030D-6E8A-4147-A177-3AD203B41FA5}">
                      <a16:colId xmlns:a16="http://schemas.microsoft.com/office/drawing/2014/main" val="666952088"/>
                    </a:ext>
                  </a:extLst>
                </a:gridCol>
                <a:gridCol w="820825">
                  <a:extLst>
                    <a:ext uri="{9D8B030D-6E8A-4147-A177-3AD203B41FA5}">
                      <a16:colId xmlns:a16="http://schemas.microsoft.com/office/drawing/2014/main" val="3106983977"/>
                    </a:ext>
                  </a:extLst>
                </a:gridCol>
                <a:gridCol w="820825">
                  <a:extLst>
                    <a:ext uri="{9D8B030D-6E8A-4147-A177-3AD203B41FA5}">
                      <a16:colId xmlns:a16="http://schemas.microsoft.com/office/drawing/2014/main" val="1503336096"/>
                    </a:ext>
                  </a:extLst>
                </a:gridCol>
                <a:gridCol w="820825">
                  <a:extLst>
                    <a:ext uri="{9D8B030D-6E8A-4147-A177-3AD203B41FA5}">
                      <a16:colId xmlns:a16="http://schemas.microsoft.com/office/drawing/2014/main" val="1810560844"/>
                    </a:ext>
                  </a:extLst>
                </a:gridCol>
                <a:gridCol w="820825">
                  <a:extLst>
                    <a:ext uri="{9D8B030D-6E8A-4147-A177-3AD203B41FA5}">
                      <a16:colId xmlns:a16="http://schemas.microsoft.com/office/drawing/2014/main" val="1277055501"/>
                    </a:ext>
                  </a:extLst>
                </a:gridCol>
                <a:gridCol w="820825">
                  <a:extLst>
                    <a:ext uri="{9D8B030D-6E8A-4147-A177-3AD203B41FA5}">
                      <a16:colId xmlns:a16="http://schemas.microsoft.com/office/drawing/2014/main" val="3012386662"/>
                    </a:ext>
                  </a:extLst>
                </a:gridCol>
                <a:gridCol w="826992">
                  <a:extLst>
                    <a:ext uri="{9D8B030D-6E8A-4147-A177-3AD203B41FA5}">
                      <a16:colId xmlns:a16="http://schemas.microsoft.com/office/drawing/2014/main" val="4226997428"/>
                    </a:ext>
                  </a:extLst>
                </a:gridCol>
              </a:tblGrid>
              <a:tr h="380361">
                <a:tc gridSpan="10">
                  <a:txBody>
                    <a:bodyPr/>
                    <a:lstStyle/>
                    <a:p>
                      <a:pPr algn="ctr" fontAlgn="b"/>
                      <a:r>
                        <a:rPr lang="zh-CN" altLang="en-US" sz="2000" b="0" i="0" u="none" strike="noStrike" dirty="0">
                          <a:solidFill>
                            <a:srgbClr val="000000"/>
                          </a:solidFill>
                          <a:effectLst/>
                          <a:latin typeface="等线" panose="02010600030101010101" pitchFamily="2" charset="-122"/>
                          <a:ea typeface="等线" panose="02010600030101010101" pitchFamily="2" charset="-122"/>
                        </a:rPr>
                        <a:t>部分入湖河流透明度</a:t>
                      </a:r>
                      <a:r>
                        <a:rPr lang="en-US" altLang="zh-CN" sz="2000" b="0" i="0" u="none" strike="noStrike" dirty="0">
                          <a:solidFill>
                            <a:srgbClr val="000000"/>
                          </a:solidFill>
                          <a:effectLst/>
                          <a:latin typeface="等线" panose="02010600030101010101" pitchFamily="2" charset="-122"/>
                          <a:ea typeface="等线" panose="02010600030101010101" pitchFamily="2" charset="-122"/>
                        </a:rPr>
                        <a:t>(</a:t>
                      </a:r>
                      <a:r>
                        <a:rPr lang="zh-CN" altLang="en-US" sz="2000" b="0" i="0" u="none" strike="noStrike" dirty="0">
                          <a:solidFill>
                            <a:srgbClr val="000000"/>
                          </a:solidFill>
                          <a:effectLst/>
                          <a:latin typeface="等线" panose="02010600030101010101" pitchFamily="2" charset="-122"/>
                          <a:ea typeface="等线" panose="02010600030101010101" pitchFamily="2" charset="-122"/>
                        </a:rPr>
                        <a:t>红色数据表示见底</a:t>
                      </a:r>
                      <a:r>
                        <a:rPr lang="en-US" altLang="zh-CN" sz="2000" b="0" i="0" u="none" strike="noStrike" dirty="0">
                          <a:solidFill>
                            <a:srgbClr val="000000"/>
                          </a:solidFill>
                          <a:effectLst/>
                          <a:latin typeface="等线" panose="02010600030101010101" pitchFamily="2" charset="-122"/>
                          <a:ea typeface="等线" panose="02010600030101010101" pitchFamily="2" charset="-122"/>
                        </a:rPr>
                        <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590272439"/>
                  </a:ext>
                </a:extLst>
              </a:tr>
              <a:tr h="380361">
                <a:tc>
                  <a:txBody>
                    <a:bodyPr/>
                    <a:lstStyle/>
                    <a:p>
                      <a:pPr algn="ctr" fontAlgn="b"/>
                      <a:r>
                        <a:rPr lang="zh-CN" altLang="en-US" sz="1600" b="0" i="0" u="none" strike="noStrike">
                          <a:solidFill>
                            <a:srgbClr val="000000"/>
                          </a:solidFill>
                          <a:effectLst/>
                          <a:latin typeface="等线" panose="02010600030101010101" pitchFamily="2" charset="-122"/>
                          <a:ea typeface="等线" panose="02010600030101010101" pitchFamily="2" charset="-122"/>
                        </a:rPr>
                        <a:t>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gridSpan="9">
                  <a:txBody>
                    <a:bodyPr/>
                    <a:lstStyle/>
                    <a:p>
                      <a:pPr algn="ctr" fontAlgn="b"/>
                      <a:r>
                        <a:rPr lang="zh-CN" altLang="en-US" sz="1600" b="0" i="0" u="none" strike="noStrike">
                          <a:solidFill>
                            <a:srgbClr val="000000"/>
                          </a:solidFill>
                          <a:effectLst/>
                          <a:latin typeface="等线" panose="02010600030101010101" pitchFamily="2" charset="-122"/>
                          <a:ea typeface="等线" panose="02010600030101010101" pitchFamily="2" charset="-122"/>
                        </a:rPr>
                        <a:t>测量时间</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23342864"/>
                  </a:ext>
                </a:extLst>
              </a:tr>
              <a:tr h="730837">
                <a:tc>
                  <a:txBody>
                    <a:bodyPr/>
                    <a:lstStyle/>
                    <a:p>
                      <a:pPr algn="l" fontAlgn="b"/>
                      <a:r>
                        <a:rPr lang="zh-CN" altLang="en-US" sz="1600" b="0" i="0" u="none" strike="noStrike">
                          <a:solidFill>
                            <a:srgbClr val="000000"/>
                          </a:solidFill>
                          <a:effectLst/>
                          <a:latin typeface="等线" panose="02010600030101010101" pitchFamily="2" charset="-122"/>
                          <a:ea typeface="等线" panose="02010600030101010101" pitchFamily="2" charset="-122"/>
                        </a:rPr>
                        <a:t>测量河流</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altLang="zh-CN" sz="1600" b="0" i="0" u="none" strike="noStrike">
                          <a:solidFill>
                            <a:srgbClr val="000000"/>
                          </a:solidFill>
                          <a:effectLst/>
                          <a:latin typeface="等线" panose="02010600030101010101" pitchFamily="2" charset="-122"/>
                          <a:ea typeface="等线" panose="02010600030101010101" pitchFamily="2" charset="-122"/>
                        </a:rPr>
                        <a:t>2024.04.24 10:46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altLang="zh-CN" sz="1600" b="0" i="0" u="none" strike="noStrike">
                          <a:solidFill>
                            <a:srgbClr val="000000"/>
                          </a:solidFill>
                          <a:effectLst/>
                          <a:latin typeface="等线" panose="02010600030101010101" pitchFamily="2" charset="-122"/>
                          <a:ea typeface="等线" panose="02010600030101010101" pitchFamily="2" charset="-122"/>
                        </a:rPr>
                        <a:t>2024.03.08 11:28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altLang="zh-CN" sz="1600" b="0" i="0" u="none" strike="noStrike">
                          <a:solidFill>
                            <a:srgbClr val="000000"/>
                          </a:solidFill>
                          <a:effectLst/>
                          <a:latin typeface="等线" panose="02010600030101010101" pitchFamily="2" charset="-122"/>
                          <a:ea typeface="等线" panose="02010600030101010101" pitchFamily="2" charset="-122"/>
                        </a:rPr>
                        <a:t>2024.02.02 10:51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altLang="zh-CN" sz="1600" b="0" i="0" u="none" strike="noStrike">
                          <a:solidFill>
                            <a:srgbClr val="000000"/>
                          </a:solidFill>
                          <a:effectLst/>
                          <a:latin typeface="等线" panose="02010600030101010101" pitchFamily="2" charset="-122"/>
                          <a:ea typeface="等线" panose="02010600030101010101" pitchFamily="2" charset="-122"/>
                        </a:rPr>
                        <a:t>2024.01.05 11:07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altLang="zh-CN" sz="1600" b="0" i="0" u="none" strike="noStrike">
                          <a:solidFill>
                            <a:srgbClr val="000000"/>
                          </a:solidFill>
                          <a:effectLst/>
                          <a:latin typeface="等线" panose="02010600030101010101" pitchFamily="2" charset="-122"/>
                          <a:ea typeface="等线" panose="02010600030101010101" pitchFamily="2" charset="-122"/>
                        </a:rPr>
                        <a:t>2023.12.20 11:48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altLang="zh-CN" sz="1600" b="0" i="0" u="none" strike="noStrike">
                          <a:solidFill>
                            <a:srgbClr val="000000"/>
                          </a:solidFill>
                          <a:effectLst/>
                          <a:latin typeface="等线" panose="02010600030101010101" pitchFamily="2" charset="-122"/>
                          <a:ea typeface="等线" panose="02010600030101010101" pitchFamily="2" charset="-122"/>
                        </a:rPr>
                        <a:t>2023.11.01 11:00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altLang="zh-CN" sz="1600" b="0" i="0" u="none" strike="noStrike">
                          <a:solidFill>
                            <a:srgbClr val="000000"/>
                          </a:solidFill>
                          <a:effectLst/>
                          <a:latin typeface="等线" panose="02010600030101010101" pitchFamily="2" charset="-122"/>
                          <a:ea typeface="等线" panose="02010600030101010101" pitchFamily="2" charset="-122"/>
                        </a:rPr>
                        <a:t>2023.10.13 10:48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altLang="zh-CN" sz="1600" b="0" i="0" u="none" strike="noStrike">
                          <a:solidFill>
                            <a:srgbClr val="000000"/>
                          </a:solidFill>
                          <a:effectLst/>
                          <a:latin typeface="等线" panose="02010600030101010101" pitchFamily="2" charset="-122"/>
                          <a:ea typeface="等线" panose="02010600030101010101" pitchFamily="2" charset="-122"/>
                        </a:rPr>
                        <a:t>2023.09.05 10:59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US" altLang="zh-CN" sz="1600" b="0" i="0" u="none" strike="noStrike" dirty="0">
                          <a:solidFill>
                            <a:srgbClr val="000000"/>
                          </a:solidFill>
                          <a:effectLst/>
                          <a:latin typeface="等线" panose="02010600030101010101" pitchFamily="2" charset="-122"/>
                          <a:ea typeface="等线" panose="02010600030101010101" pitchFamily="2" charset="-122"/>
                        </a:rPr>
                        <a:t>2023.08.19 11:00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15617126"/>
                  </a:ext>
                </a:extLst>
              </a:tr>
              <a:tr h="380361">
                <a:tc>
                  <a:txBody>
                    <a:bodyPr/>
                    <a:lstStyle/>
                    <a:p>
                      <a:pPr algn="l" fontAlgn="b"/>
                      <a:r>
                        <a:rPr lang="zh-CN" altLang="en-US" sz="1600" b="0" i="0" u="none" strike="noStrike">
                          <a:solidFill>
                            <a:srgbClr val="000000"/>
                          </a:solidFill>
                          <a:effectLst/>
                          <a:latin typeface="等线" panose="02010600030101010101" pitchFamily="2" charset="-122"/>
                          <a:ea typeface="等线" panose="02010600030101010101" pitchFamily="2" charset="-122"/>
                        </a:rPr>
                        <a:t>蒋王庙沟</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88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74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73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64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dirty="0">
                          <a:solidFill>
                            <a:srgbClr val="000000"/>
                          </a:solidFill>
                          <a:effectLst/>
                          <a:latin typeface="等线" panose="02010600030101010101" pitchFamily="2" charset="-122"/>
                          <a:ea typeface="等线" panose="02010600030101010101" pitchFamily="2" charset="-122"/>
                        </a:rPr>
                        <a:t>68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62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54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89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69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75398352"/>
                  </a:ext>
                </a:extLst>
              </a:tr>
              <a:tr h="380361">
                <a:tc>
                  <a:txBody>
                    <a:bodyPr/>
                    <a:lstStyle/>
                    <a:p>
                      <a:pPr algn="l" fontAlgn="b"/>
                      <a:r>
                        <a:rPr lang="zh-CN" altLang="en-US" sz="1600" b="0" i="0" u="none" strike="noStrike">
                          <a:solidFill>
                            <a:srgbClr val="000000"/>
                          </a:solidFill>
                          <a:effectLst/>
                          <a:latin typeface="等线" panose="02010600030101010101" pitchFamily="2" charset="-122"/>
                          <a:ea typeface="等线" panose="02010600030101010101" pitchFamily="2" charset="-122"/>
                        </a:rPr>
                        <a:t>王家湾沟</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36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37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36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40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25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36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26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28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30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49310601"/>
                  </a:ext>
                </a:extLst>
              </a:tr>
              <a:tr h="380361">
                <a:tc>
                  <a:txBody>
                    <a:bodyPr/>
                    <a:lstStyle/>
                    <a:p>
                      <a:pPr algn="l" fontAlgn="b"/>
                      <a:r>
                        <a:rPr lang="zh-CN" altLang="en-US" sz="1600" b="0" i="0" u="none" strike="noStrike">
                          <a:solidFill>
                            <a:srgbClr val="000000"/>
                          </a:solidFill>
                          <a:effectLst/>
                          <a:latin typeface="等线" panose="02010600030101010101" pitchFamily="2" charset="-122"/>
                          <a:ea typeface="等线" panose="02010600030101010101" pitchFamily="2" charset="-122"/>
                        </a:rPr>
                        <a:t>西北护城河</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74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51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62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96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80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77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63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83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67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026465717"/>
                  </a:ext>
                </a:extLst>
              </a:tr>
              <a:tr h="380361">
                <a:tc>
                  <a:txBody>
                    <a:bodyPr/>
                    <a:lstStyle/>
                    <a:p>
                      <a:pPr algn="l" fontAlgn="b"/>
                      <a:r>
                        <a:rPr lang="zh-CN" altLang="en-US" sz="1600" b="0" i="0" u="none" strike="noStrike">
                          <a:solidFill>
                            <a:srgbClr val="000000"/>
                          </a:solidFill>
                          <a:effectLst/>
                          <a:latin typeface="等线" panose="02010600030101010101" pitchFamily="2" charset="-122"/>
                          <a:ea typeface="等线" panose="02010600030101010101" pitchFamily="2" charset="-122"/>
                        </a:rPr>
                        <a:t>东洼子沟</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38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18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36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26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dirty="0">
                          <a:solidFill>
                            <a:srgbClr val="FF0000"/>
                          </a:solidFill>
                          <a:effectLst/>
                          <a:latin typeface="等线" panose="02010600030101010101" pitchFamily="2" charset="-122"/>
                          <a:ea typeface="等线" panose="02010600030101010101" pitchFamily="2" charset="-122"/>
                        </a:rPr>
                        <a:t>30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39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37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42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65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09473844"/>
                  </a:ext>
                </a:extLst>
              </a:tr>
              <a:tr h="380361">
                <a:tc>
                  <a:txBody>
                    <a:bodyPr/>
                    <a:lstStyle/>
                    <a:p>
                      <a:pPr algn="l" fontAlgn="b"/>
                      <a:r>
                        <a:rPr lang="zh-CN" altLang="en-US" sz="1600" b="0" i="0" u="none" strike="noStrike">
                          <a:solidFill>
                            <a:srgbClr val="000000"/>
                          </a:solidFill>
                          <a:effectLst/>
                          <a:latin typeface="等线" panose="02010600030101010101" pitchFamily="2" charset="-122"/>
                          <a:ea typeface="等线" panose="02010600030101010101" pitchFamily="2" charset="-122"/>
                        </a:rPr>
                        <a:t>西洼子沟</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40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43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38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23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48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52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53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53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39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75371374"/>
                  </a:ext>
                </a:extLst>
              </a:tr>
              <a:tr h="380361">
                <a:tc>
                  <a:txBody>
                    <a:bodyPr/>
                    <a:lstStyle/>
                    <a:p>
                      <a:pPr algn="l" fontAlgn="b"/>
                      <a:r>
                        <a:rPr lang="zh-CN" altLang="en-US" sz="1600" b="0" i="0" u="none" strike="noStrike">
                          <a:solidFill>
                            <a:srgbClr val="000000"/>
                          </a:solidFill>
                          <a:effectLst/>
                          <a:latin typeface="等线" panose="02010600030101010101" pitchFamily="2" charset="-122"/>
                          <a:ea typeface="等线" panose="02010600030101010101" pitchFamily="2" charset="-122"/>
                        </a:rPr>
                        <a:t>百水河（玄武段）</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84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67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64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45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000000"/>
                          </a:solidFill>
                          <a:effectLst/>
                          <a:latin typeface="等线" panose="02010600030101010101" pitchFamily="2" charset="-122"/>
                          <a:ea typeface="等线" panose="02010600030101010101" pitchFamily="2" charset="-122"/>
                        </a:rPr>
                        <a:t>56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54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57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a:solidFill>
                            <a:srgbClr val="FF0000"/>
                          </a:solidFill>
                          <a:effectLst/>
                          <a:latin typeface="等线" panose="02010600030101010101" pitchFamily="2" charset="-122"/>
                          <a:ea typeface="等线" panose="02010600030101010101" pitchFamily="2" charset="-122"/>
                        </a:rPr>
                        <a:t>53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altLang="zh-CN" sz="1600" b="0" i="0" u="none" strike="noStrike" dirty="0">
                          <a:solidFill>
                            <a:srgbClr val="FF0000"/>
                          </a:solidFill>
                          <a:effectLst/>
                          <a:latin typeface="等线" panose="02010600030101010101" pitchFamily="2" charset="-122"/>
                          <a:ea typeface="等线" panose="02010600030101010101" pitchFamily="2" charset="-122"/>
                        </a:rPr>
                        <a:t>61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96707476"/>
                  </a:ext>
                </a:extLst>
              </a:tr>
            </a:tbl>
          </a:graphicData>
        </a:graphic>
      </p:graphicFrame>
    </p:spTree>
    <p:extLst>
      <p:ext uri="{BB962C8B-B14F-4D97-AF65-F5344CB8AC3E}">
        <p14:creationId xmlns:p14="http://schemas.microsoft.com/office/powerpoint/2010/main" val="2582906229"/>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6573"/>
                                        </p:tgtEl>
                                        <p:attrNameLst>
                                          <p:attrName>style.visibility</p:attrName>
                                        </p:attrNameLst>
                                      </p:cBhvr>
                                      <p:to>
                                        <p:strVal val="visible"/>
                                      </p:to>
                                    </p:set>
                                    <p:anim calcmode="lin" valueType="num">
                                      <p:cBhvr additive="base">
                                        <p:cTn id="7" dur="500" fill="hold"/>
                                        <p:tgtEl>
                                          <p:spTgt spid="66573"/>
                                        </p:tgtEl>
                                        <p:attrNameLst>
                                          <p:attrName>ppt_x</p:attrName>
                                        </p:attrNameLst>
                                      </p:cBhvr>
                                      <p:tavLst>
                                        <p:tav tm="0">
                                          <p:val>
                                            <p:strVal val="#ppt_x"/>
                                          </p:val>
                                        </p:tav>
                                        <p:tav tm="100000">
                                          <p:val>
                                            <p:strVal val="#ppt_x"/>
                                          </p:val>
                                        </p:tav>
                                      </p:tavLst>
                                    </p:anim>
                                    <p:anim calcmode="lin" valueType="num">
                                      <p:cBhvr additive="base">
                                        <p:cTn id="8" dur="500" fill="hold"/>
                                        <p:tgtEl>
                                          <p:spTgt spid="6657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iterate type="lt">
                                    <p:tmPct val="14000"/>
                                  </p:iterate>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73"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73" name="文本框 14"/>
          <p:cNvSpPr txBox="1">
            <a:spLocks noChangeArrowheads="1"/>
          </p:cNvSpPr>
          <p:nvPr/>
        </p:nvSpPr>
        <p:spPr bwMode="auto">
          <a:xfrm>
            <a:off x="1542164" y="4958093"/>
            <a:ext cx="9169881" cy="498697"/>
          </a:xfrm>
          <a:prstGeom prst="rect">
            <a:avLst/>
          </a:prstGeom>
          <a:noFill/>
          <a:ln w="9525">
            <a:noFill/>
            <a:miter lim="800000"/>
            <a:headEnd/>
            <a:tailEnd/>
          </a:ln>
        </p:spPr>
        <p:txBody>
          <a:bodyPr lIns="0" tIns="45515" rIns="0" bIns="45515">
            <a:spAutoFit/>
          </a:bodyPr>
          <a:lstStyle/>
          <a:p>
            <a:pPr algn="ctr" defTabSz="909836" fontAlgn="base">
              <a:lnSpc>
                <a:spcPct val="150000"/>
              </a:lnSpc>
              <a:spcBef>
                <a:spcPct val="0"/>
              </a:spcBef>
              <a:spcAft>
                <a:spcPct val="0"/>
              </a:spcAft>
              <a:defRPr/>
            </a:pPr>
            <a:r>
              <a:rPr lang="zh-CN" altLang="en-US" sz="2000" dirty="0">
                <a:solidFill>
                  <a:srgbClr val="5F5F5F"/>
                </a:solidFill>
                <a:cs typeface="+mn-ea"/>
                <a:sym typeface="+mn-lt"/>
              </a:rPr>
              <a:t>根据数据绘制出折线图，可以看出玄武湖周边河流情况已经趋于稳定且透明度较高</a:t>
            </a:r>
          </a:p>
        </p:txBody>
      </p:sp>
      <p:pic>
        <p:nvPicPr>
          <p:cNvPr id="15" name="图片 14">
            <a:extLst>
              <a:ext uri="{FF2B5EF4-FFF2-40B4-BE49-F238E27FC236}">
                <a16:creationId xmlns:a16="http://schemas.microsoft.com/office/drawing/2014/main" id="{2304BC54-6A13-4FBA-A26B-13F1D8E4851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8945" y="376478"/>
            <a:ext cx="962952" cy="585392"/>
          </a:xfrm>
          <a:prstGeom prst="rect">
            <a:avLst/>
          </a:prstGeom>
        </p:spPr>
      </p:pic>
      <p:sp>
        <p:nvSpPr>
          <p:cNvPr id="16" name="文本框 15">
            <a:extLst>
              <a:ext uri="{FF2B5EF4-FFF2-40B4-BE49-F238E27FC236}">
                <a16:creationId xmlns:a16="http://schemas.microsoft.com/office/drawing/2014/main" id="{7B0AE62B-B96E-441A-8BFD-187144689A31}"/>
              </a:ext>
            </a:extLst>
          </p:cNvPr>
          <p:cNvSpPr txBox="1"/>
          <p:nvPr/>
        </p:nvSpPr>
        <p:spPr>
          <a:xfrm>
            <a:off x="1079815" y="438341"/>
            <a:ext cx="2674890" cy="461665"/>
          </a:xfrm>
          <a:prstGeom prst="rect">
            <a:avLst/>
          </a:prstGeom>
          <a:noFill/>
        </p:spPr>
        <p:txBody>
          <a:bodyPr wrap="square" rtlCol="0">
            <a:spAutoFit/>
          </a:bodyPr>
          <a:lstStyle/>
          <a:p>
            <a:pPr defTabSz="914377">
              <a:defRPr/>
            </a:pPr>
            <a:r>
              <a:rPr lang="zh-CN" altLang="en-US" sz="2400" b="1" dirty="0">
                <a:solidFill>
                  <a:srgbClr val="1F5D05"/>
                </a:solidFill>
                <a:cs typeface="+mn-ea"/>
                <a:sym typeface="+mn-lt"/>
              </a:rPr>
              <a:t>数据收集</a:t>
            </a:r>
          </a:p>
        </p:txBody>
      </p:sp>
      <p:graphicFrame>
        <p:nvGraphicFramePr>
          <p:cNvPr id="3" name="图表 2">
            <a:extLst>
              <a:ext uri="{FF2B5EF4-FFF2-40B4-BE49-F238E27FC236}">
                <a16:creationId xmlns:a16="http://schemas.microsoft.com/office/drawing/2014/main" id="{657A77DA-89CA-3F29-1CC4-40747843B426}"/>
              </a:ext>
            </a:extLst>
          </p:cNvPr>
          <p:cNvGraphicFramePr>
            <a:graphicFrameLocks/>
          </p:cNvGraphicFramePr>
          <p:nvPr>
            <p:extLst>
              <p:ext uri="{D42A27DB-BD31-4B8C-83A1-F6EECF244321}">
                <p14:modId xmlns:p14="http://schemas.microsoft.com/office/powerpoint/2010/main" val="3061189023"/>
              </p:ext>
            </p:extLst>
          </p:nvPr>
        </p:nvGraphicFramePr>
        <p:xfrm>
          <a:off x="1994263" y="1297576"/>
          <a:ext cx="8412480" cy="353859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611825362"/>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6573"/>
                                        </p:tgtEl>
                                        <p:attrNameLst>
                                          <p:attrName>style.visibility</p:attrName>
                                        </p:attrNameLst>
                                      </p:cBhvr>
                                      <p:to>
                                        <p:strVal val="visible"/>
                                      </p:to>
                                    </p:set>
                                    <p:anim calcmode="lin" valueType="num">
                                      <p:cBhvr additive="base">
                                        <p:cTn id="7" dur="500" fill="hold"/>
                                        <p:tgtEl>
                                          <p:spTgt spid="66573"/>
                                        </p:tgtEl>
                                        <p:attrNameLst>
                                          <p:attrName>ppt_x</p:attrName>
                                        </p:attrNameLst>
                                      </p:cBhvr>
                                      <p:tavLst>
                                        <p:tav tm="0">
                                          <p:val>
                                            <p:strVal val="#ppt_x"/>
                                          </p:val>
                                        </p:tav>
                                        <p:tav tm="100000">
                                          <p:val>
                                            <p:strVal val="#ppt_x"/>
                                          </p:val>
                                        </p:tav>
                                      </p:tavLst>
                                    </p:anim>
                                    <p:anim calcmode="lin" valueType="num">
                                      <p:cBhvr additive="base">
                                        <p:cTn id="8" dur="500" fill="hold"/>
                                        <p:tgtEl>
                                          <p:spTgt spid="6657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iterate type="lt">
                                    <p:tmPct val="14000"/>
                                  </p:iterate>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73" grpId="0"/>
      <p:bldP spid="1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通用产品介绍"/>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22zjm5uk">
      <a:majorFont>
        <a:latin typeface="Arial" panose="020F0302020204030204"/>
        <a:ea typeface="微软雅黑"/>
        <a:cs typeface=""/>
      </a:majorFont>
      <a:minorFont>
        <a:latin typeface="Arial"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4259</TotalTime>
  <Words>1016</Words>
  <Application>Microsoft Office PowerPoint</Application>
  <PresentationFormat>宽屏</PresentationFormat>
  <Paragraphs>148</Paragraphs>
  <Slides>17</Slides>
  <Notes>10</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17</vt:i4>
      </vt:variant>
    </vt:vector>
  </HeadingPairs>
  <TitlesOfParts>
    <vt:vector size="25" baseType="lpstr">
      <vt:lpstr>等线</vt:lpstr>
      <vt:lpstr>宋体</vt:lpstr>
      <vt:lpstr>微软雅黑</vt:lpstr>
      <vt:lpstr>Arial</vt:lpstr>
      <vt:lpstr>Calibri</vt:lpstr>
      <vt:lpstr>Times New Roman</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https://www.ypppt.com/</dc:title>
  <dc:subject>https://www.ypppt.com/</dc:subject>
  <dc:creator>优品PPT</dc:creator>
  <cp:keywords/>
  <dc:description/>
  <cp:lastModifiedBy>zijing dong</cp:lastModifiedBy>
  <cp:revision>407</cp:revision>
  <dcterms:created xsi:type="dcterms:W3CDTF">2019-02-25T05:30:11Z</dcterms:created>
  <dcterms:modified xsi:type="dcterms:W3CDTF">2024-06-12T09:28:39Z</dcterms:modified>
</cp:coreProperties>
</file>

<file path=docProps/thumbnail.jpeg>
</file>